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58" r:id="rId8"/>
    <p:sldId id="863" r:id="rId9"/>
    <p:sldId id="1189" r:id="rId10"/>
    <p:sldId id="1193" r:id="rId11"/>
    <p:sldId id="1194" r:id="rId12"/>
    <p:sldId id="351" r:id="rId13"/>
    <p:sldId id="353" r:id="rId14"/>
    <p:sldId id="1192" r:id="rId15"/>
    <p:sldId id="1195" r:id="rId16"/>
    <p:sldId id="1184" r:id="rId17"/>
    <p:sldId id="1196" r:id="rId18"/>
    <p:sldId id="1136" r:id="rId19"/>
    <p:sldId id="1137" r:id="rId20"/>
    <p:sldId id="1161" r:id="rId21"/>
    <p:sldId id="1138" r:id="rId22"/>
    <p:sldId id="1139" r:id="rId23"/>
    <p:sldId id="1140" r:id="rId24"/>
    <p:sldId id="1141" r:id="rId25"/>
    <p:sldId id="1142" r:id="rId26"/>
    <p:sldId id="1143" r:id="rId27"/>
    <p:sldId id="1144" r:id="rId28"/>
    <p:sldId id="1145" r:id="rId29"/>
    <p:sldId id="1188" r:id="rId30"/>
    <p:sldId id="1134" r:id="rId31"/>
    <p:sldId id="1146" r:id="rId32"/>
    <p:sldId id="1147" r:id="rId33"/>
    <p:sldId id="1149" r:id="rId34"/>
    <p:sldId id="1148" r:id="rId35"/>
    <p:sldId id="1150" r:id="rId36"/>
    <p:sldId id="1190" r:id="rId37"/>
    <p:sldId id="772" r:id="rId38"/>
    <p:sldId id="798" r:id="rId39"/>
    <p:sldId id="684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/>
    <p:restoredTop sz="94777"/>
  </p:normalViewPr>
  <p:slideViewPr>
    <p:cSldViewPr>
      <p:cViewPr varScale="1">
        <p:scale>
          <a:sx n="106" d="100"/>
          <a:sy n="106" d="100"/>
        </p:scale>
        <p:origin x="6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665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슬라이드 이미지 개체 틀 1">
            <a:extLst>
              <a:ext uri="{FF2B5EF4-FFF2-40B4-BE49-F238E27FC236}">
                <a16:creationId xmlns="" xmlns:a16="http://schemas.microsoft.com/office/drawing/2014/main" id="{D5945161-2754-2A4E-8210-B3F8FCA3CA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슬라이드 노트 개체 틀 2">
            <a:extLst>
              <a:ext uri="{FF2B5EF4-FFF2-40B4-BE49-F238E27FC236}">
                <a16:creationId xmlns="" xmlns:a16="http://schemas.microsoft.com/office/drawing/2014/main" id="{F8B5275C-B495-A747-A04D-1CEDF1E94E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2. Structure Practice</a:t>
            </a:r>
            <a:endParaRPr lang="ko-KR" altLang="en-US"/>
          </a:p>
        </p:txBody>
      </p:sp>
      <p:sp>
        <p:nvSpPr>
          <p:cNvPr id="93188" name="슬라이드 번호 개체 틀 3">
            <a:extLst>
              <a:ext uri="{FF2B5EF4-FFF2-40B4-BE49-F238E27FC236}">
                <a16:creationId xmlns="" xmlns:a16="http://schemas.microsoft.com/office/drawing/2014/main" id="{59F10568-20BB-084E-A0FF-8EE286A03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8EF97C-3281-5B46-AF88-5A6FF57F3B2A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0350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>
            <a:extLst>
              <a:ext uri="{FF2B5EF4-FFF2-40B4-BE49-F238E27FC236}">
                <a16:creationId xmlns="" xmlns:a16="http://schemas.microsoft.com/office/drawing/2014/main" id="{550F2A7F-5F02-5640-ABF6-70F32FD098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슬라이드 노트 개체 틀 2">
            <a:extLst>
              <a:ext uri="{FF2B5EF4-FFF2-40B4-BE49-F238E27FC236}">
                <a16:creationId xmlns="" xmlns:a16="http://schemas.microsoft.com/office/drawing/2014/main" id="{5E1A7070-3EAD-F443-9CC2-AB68FD839F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1775" indent="-231775">
              <a:spcBef>
                <a:spcPct val="0"/>
              </a:spcBef>
              <a:buFontTx/>
              <a:buAutoNum type="arabicPeriod"/>
            </a:pPr>
            <a:r>
              <a:rPr lang="en-US" altLang="ko-KR"/>
              <a:t>Usage (Introduction)</a:t>
            </a:r>
          </a:p>
          <a:p>
            <a:pPr marL="231775" indent="-231775">
              <a:spcBef>
                <a:spcPct val="0"/>
              </a:spcBef>
            </a:pPr>
            <a:endParaRPr lang="ko-KR" altLang="en-US"/>
          </a:p>
        </p:txBody>
      </p:sp>
      <p:sp>
        <p:nvSpPr>
          <p:cNvPr id="97284" name="슬라이드 번호 개체 틀 3">
            <a:extLst>
              <a:ext uri="{FF2B5EF4-FFF2-40B4-BE49-F238E27FC236}">
                <a16:creationId xmlns="" xmlns:a16="http://schemas.microsoft.com/office/drawing/2014/main" id="{09F5F991-16E7-FF4F-86C5-2DF9B41CB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A270A0-601A-A847-8C65-74E89D21F362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9758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슬라이드 이미지 개체 틀 1">
            <a:extLst>
              <a:ext uri="{FF2B5EF4-FFF2-40B4-BE49-F238E27FC236}">
                <a16:creationId xmlns:a16="http://schemas.microsoft.com/office/drawing/2014/main" xmlns="" id="{0964D730-4FD4-BF49-902F-0BB8D0501A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슬라이드 노트 개체 틀 2">
            <a:extLst>
              <a:ext uri="{FF2B5EF4-FFF2-40B4-BE49-F238E27FC236}">
                <a16:creationId xmlns:a16="http://schemas.microsoft.com/office/drawing/2014/main" xmlns="" id="{AA335B82-D91D-8842-B973-2A9C9B2843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99332" name="슬라이드 번호 개체 틀 3">
            <a:extLst>
              <a:ext uri="{FF2B5EF4-FFF2-40B4-BE49-F238E27FC236}">
                <a16:creationId xmlns:a16="http://schemas.microsoft.com/office/drawing/2014/main" xmlns="" id="{72B2E782-156C-4749-9AB2-BDF9BC479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A8D20D-B283-9C46-8635-AB72F0FBD149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8059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슬라이드 이미지 개체 틀 1">
            <a:extLst>
              <a:ext uri="{FF2B5EF4-FFF2-40B4-BE49-F238E27FC236}">
                <a16:creationId xmlns:a16="http://schemas.microsoft.com/office/drawing/2014/main" xmlns="" id="{76DD7BDC-54EB-EA40-818C-062E9E586B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슬라이드 노트 개체 틀 2">
            <a:extLst>
              <a:ext uri="{FF2B5EF4-FFF2-40B4-BE49-F238E27FC236}">
                <a16:creationId xmlns:a16="http://schemas.microsoft.com/office/drawing/2014/main" xmlns="" id="{219B2699-037D-4442-9C55-E403796E22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103428" name="슬라이드 번호 개체 틀 3">
            <a:extLst>
              <a:ext uri="{FF2B5EF4-FFF2-40B4-BE49-F238E27FC236}">
                <a16:creationId xmlns:a16="http://schemas.microsoft.com/office/drawing/2014/main" xmlns="" id="{4E282819-AAD9-B540-AF2A-3B5D427EE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D8C08E-C0B5-4940-9857-2FCD3CC2276B}" type="slidenum">
              <a:rPr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0271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>
            <a:extLst>
              <a:ext uri="{FF2B5EF4-FFF2-40B4-BE49-F238E27FC236}">
                <a16:creationId xmlns:a16="http://schemas.microsoft.com/office/drawing/2014/main" xmlns="" id="{017413A1-CF9C-5341-BF6E-3AB4413AF0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슬라이드 노트 개체 틀 2">
            <a:extLst>
              <a:ext uri="{FF2B5EF4-FFF2-40B4-BE49-F238E27FC236}">
                <a16:creationId xmlns:a16="http://schemas.microsoft.com/office/drawing/2014/main" xmlns="" id="{936A314F-865C-4D49-8E8F-5971D31A20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굴림" panose="020B0600000101010101" pitchFamily="34" charset="-127"/>
              </a:rPr>
              <a:t>G12.2: Structure / Pattern exercise</a:t>
            </a:r>
          </a:p>
        </p:txBody>
      </p:sp>
      <p:sp>
        <p:nvSpPr>
          <p:cNvPr id="59396" name="슬라이드 번호 개체 틀 3">
            <a:extLst>
              <a:ext uri="{FF2B5EF4-FFF2-40B4-BE49-F238E27FC236}">
                <a16:creationId xmlns:a16="http://schemas.microsoft.com/office/drawing/2014/main" xmlns="" id="{ACBCB216-31E9-9445-B896-D7804D693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C6E0EA-0374-F147-AD1D-AAE1E77F1BEC}" type="slidenum">
              <a:rPr lang="ko-KR" altLang="en-US" sz="1200">
                <a:ea typeface="굴림" panose="020B0600000101010101" pitchFamily="34" charset="-127"/>
              </a:rPr>
              <a:pPr eaLnBrk="1" hangingPunct="1"/>
              <a:t>15</a:t>
            </a:fld>
            <a:endParaRPr lang="en-US" altLang="ko-KR" sz="1200"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366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C8DEBAE-C8C6-394A-B9D7-0B62E7096D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E4385AB1-101D-464C-A2AE-3B50B42E280B}" type="datetime1">
              <a:rPr lang="en-US" altLang="ko-KR"/>
              <a:pPr>
                <a:defRPr/>
              </a:pPr>
              <a:t>5/27/2020</a:t>
            </a:fld>
            <a:endParaRPr lang="en-US" altLang="ko-K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2D8191CA-7FC3-F445-814F-F984000818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17938CD-C485-DD4C-B278-F11EF237C1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굴림" panose="020B0600000101010101" pitchFamily="34" charset="-127"/>
                <a:ea typeface="굴림" panose="020B0600000101010101" pitchFamily="34" charset="-127"/>
              </a:defRPr>
            </a:lvl1pPr>
          </a:lstStyle>
          <a:p>
            <a:fld id="{8ED4E454-8FF6-ED40-A21B-A8B294DB5EAA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0170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imagesearch.naver.com/search.naver?where=idetail&amp;rev=5&amp;query=%BD%BA%BD%C3&amp;from=image&amp;ac=-1&amp;sort=0&amp;res_fr=0&amp;res_to=0&amp;merge=0&amp;spq=0&amp;start=3&amp;a=pho_l&amp;f=tab&amp;r=3&amp;u=http://cafe.naver.com/ystory4u/5813&amp;thumbnail=http://thumbview01.search.naver.com/thumbnails?q%3Dhttp://cafefiles.naver.net/data38/2009/2/19/257/105%BF%A3_%BD%BA%BD%C3.._myeverloving.jpg&amp;signature=595265927532&amp;gdid=90000004_00FF4D9C000016B500000000" TargetMode="External"/><Relationship Id="rId7" Type="http://schemas.openxmlformats.org/officeDocument/2006/relationships/hyperlink" Target="http://imagesearch.naver.com/search.naver?where=idetail&amp;rev=5&amp;query=%B0%A5%BA%F1&amp;from=image&amp;ac=-1&amp;sort=0&amp;res_fr=0&amp;res_to=0&amp;merge=0&amp;spq=1&amp;start=36&amp;a=pho_l&amp;f=tab&amp;r=36&amp;u=http://blog.naver.com/oysterland?Redirect%3DLog%26logNo%3D10068686498&amp;thumbnail=http://thumbview01.search.naver.com/thumbnails?q%3Dhttp://blogfiles.naver.net/20090903_184/oysterland_1251944847827skXta_jpg/%BC%D2%BE%E7%B3%E4%B0%A5%BA%F1_oysterland.jpg&amp;signature=932477203897&amp;gdid=90000003_00000000000000025823F6A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8.png"/><Relationship Id="rId5" Type="http://schemas.openxmlformats.org/officeDocument/2006/relationships/hyperlink" Target="http://imagesearch.naver.com/search.naver?where=idetail&amp;rev=5&amp;query=%B6%B1%BA%BA%C0%CC&amp;from=image&amp;ac=-1&amp;sort=0&amp;res_fr=0&amp;res_to=0&amp;merge=0&amp;spq=1&amp;start=18&amp;a=pho_l&amp;f=tab&amp;r=18&amp;u=http://blog.naver.com/dbtkdals345?Redirect%3DLog%26logNo%3D120071621635&amp;thumbnail=http://thumbview01.search.naver.com/thumbnails?q%3Dhttp://blogfiles.naver.net/data41/2009/6/18/246/%B6%B1%BA%BA%C0%CC2_dbtkdals345.jpg&amp;signature=521908600840&amp;gdid=90000003_000000000000001BF4D38C03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hyperlink" Target="http://imagesearch.naver.com/search.naver?where=idetail&amp;rev=5&amp;query=%B3%C3%B8%E9&amp;from=image&amp;ac=-1&amp;sort=0&amp;res_fr=0&amp;res_to=0&amp;merge=0&amp;spq=1&amp;start=42&amp;a=pho_l&amp;f=tab&amp;r=42&amp;u=http://blog.naver.com/0mi7205?Redirect%3DLog%26logNo%3D150067689623&amp;thumbnail=http://thumbview02.search.naver.com/thumbnails?q%3Dhttp://blogfiles.naver.net/20090818_153/0mi7205_1250573518753Qip6g_jpg/2009-08-18_14;29;25_0mi7205.jpg&amp;signature=844265616237&amp;gdid=90000003_0000000000000022F0BB3897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8.gif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hyperlink" Target="http://images.google.com/imgres?imgurl=www.thesmartbaby.com/_borders/signdo15.gif&amp;imgrefurl=http://www.thesmartbaby.com/signdonotenter.htm&amp;h=490&amp;w=491&amp;sz=7&amp;tbnid=m9VpRKhLa-oJ:&amp;tbnh=126&amp;tbnw=126&amp;prev=/images?q%3Ddo%2Bnot%2Benter%26hl%3Den%26lr%3D%26ie%3DUTF-8%26oe%3DUTF-8%26sa%3DN" TargetMode="External"/><Relationship Id="rId4" Type="http://schemas.openxmlformats.org/officeDocument/2006/relationships/image" Target="../media/image19.gif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StKNiYbB8Iw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zn7Zd-IBKQ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h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h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7Zd-IBKQ0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StKNiYbB8Iw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u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>
            <a:extLst>
              <a:ext uri="{FF2B5EF4-FFF2-40B4-BE49-F238E27FC236}">
                <a16:creationId xmlns="" xmlns:a16="http://schemas.microsoft.com/office/drawing/2014/main" id="{48FE59B5-5680-A843-B8CB-B1541D2B5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682770"/>
            <a:ext cx="1512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먹</a:t>
            </a:r>
            <a:r>
              <a:rPr lang="ko-KR" altLang="en-US" dirty="0"/>
              <a:t>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="" xmlns:a16="http://schemas.microsoft.com/office/drawing/2014/main" id="{FD62D523-06A1-554F-B87E-47E2BF997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2692618"/>
            <a:ext cx="257552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먹</a:t>
            </a:r>
            <a:r>
              <a:rPr lang="ko-KR" altLang="en-US" dirty="0">
                <a:solidFill>
                  <a:srgbClr val="FF0000"/>
                </a:solidFill>
              </a:rPr>
              <a:t>으려면</a:t>
            </a:r>
          </a:p>
        </p:txBody>
      </p:sp>
      <p:sp>
        <p:nvSpPr>
          <p:cNvPr id="92164" name="Text Box 6">
            <a:extLst>
              <a:ext uri="{FF2B5EF4-FFF2-40B4-BE49-F238E27FC236}">
                <a16:creationId xmlns="" xmlns:a16="http://schemas.microsoft.com/office/drawing/2014/main" id="{DD0299B9-B817-C04C-9FD2-9823D7822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957388"/>
            <a:ext cx="15128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가</a:t>
            </a:r>
            <a:r>
              <a:rPr lang="ko-KR" altLang="en-US" dirty="0"/>
              <a:t>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="" xmlns:a16="http://schemas.microsoft.com/office/drawing/2014/main" id="{3ACBEFD9-B0C2-8B4D-8CCF-FD62FDFCD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1955637"/>
            <a:ext cx="265705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가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92166" name="Text Box 17">
            <a:extLst>
              <a:ext uri="{FF2B5EF4-FFF2-40B4-BE49-F238E27FC236}">
                <a16:creationId xmlns="" xmlns:a16="http://schemas.microsoft.com/office/drawing/2014/main" id="{C0D05130-6374-0D4C-B231-49B53D1E0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08153"/>
            <a:ext cx="1371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 smtClean="0">
                <a:solidFill>
                  <a:srgbClr val="3333FF"/>
                </a:solidFill>
              </a:rPr>
              <a:t>듣</a:t>
            </a:r>
            <a:r>
              <a:rPr lang="ko-KR" altLang="en-US" dirty="0" smtClean="0"/>
              <a:t>다</a:t>
            </a:r>
            <a:endParaRPr lang="ko-KR" altLang="en-US" dirty="0"/>
          </a:p>
        </p:txBody>
      </p:sp>
      <p:sp>
        <p:nvSpPr>
          <p:cNvPr id="10259" name="Text Box 19">
            <a:extLst>
              <a:ext uri="{FF2B5EF4-FFF2-40B4-BE49-F238E27FC236}">
                <a16:creationId xmlns="" xmlns:a16="http://schemas.microsoft.com/office/drawing/2014/main" id="{93B9F1F8-F5C4-7D46-B29C-E8358E49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3424836"/>
            <a:ext cx="228748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들으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92168" name="Text Box 20">
            <a:extLst>
              <a:ext uri="{FF2B5EF4-FFF2-40B4-BE49-F238E27FC236}">
                <a16:creationId xmlns="" xmlns:a16="http://schemas.microsoft.com/office/drawing/2014/main" id="{E8498A45-1E52-404C-BE30-11702FB25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135123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>
                <a:solidFill>
                  <a:srgbClr val="3333FF"/>
                </a:solidFill>
              </a:rPr>
              <a:t>줍</a:t>
            </a:r>
            <a:r>
              <a:rPr lang="ko-KR" altLang="en-US"/>
              <a:t>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="" xmlns:a16="http://schemas.microsoft.com/office/drawing/2014/main" id="{90D08DE3-0F4C-1244-9B79-01DB33530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4161817"/>
            <a:ext cx="300756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주우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4A9E7D0-1B35-4053-B4E9-6B817B8B40BC}"/>
              </a:ext>
            </a:extLst>
          </p:cNvPr>
          <p:cNvSpPr txBox="1"/>
          <p:nvPr/>
        </p:nvSpPr>
        <p:spPr>
          <a:xfrm>
            <a:off x="1403350" y="414337"/>
            <a:ext cx="6264994" cy="1077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V,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 ㄹ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</a:rPr>
              <a:t>받침 </a:t>
            </a: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+ 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려면</a:t>
            </a:r>
            <a:endParaRPr lang="ko-KR" altLang="en-US" sz="32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C + </a:t>
            </a:r>
            <a:r>
              <a:rPr lang="ko-KR" altLang="en-US" sz="3200" dirty="0" smtClean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으려면</a:t>
            </a:r>
            <a:endParaRPr lang="en-US" altLang="ko-KR" sz="32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="" xmlns:a16="http://schemas.microsoft.com/office/drawing/2014/main" id="{0522E8E6-3B5F-4293-8166-1805B3457118}"/>
              </a:ext>
            </a:extLst>
          </p:cNvPr>
          <p:cNvCxnSpPr/>
          <p:nvPr/>
        </p:nvCxnSpPr>
        <p:spPr>
          <a:xfrm>
            <a:off x="3652930" y="2204864"/>
            <a:ext cx="609600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="" xmlns:a16="http://schemas.microsoft.com/office/drawing/2014/main" id="{8C0AA946-58FD-4F01-BC44-8ED18DCA06ED}"/>
              </a:ext>
            </a:extLst>
          </p:cNvPr>
          <p:cNvCxnSpPr/>
          <p:nvPr/>
        </p:nvCxnSpPr>
        <p:spPr>
          <a:xfrm>
            <a:off x="3652930" y="29811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="" xmlns:a16="http://schemas.microsoft.com/office/drawing/2014/main" id="{0D53E7D4-FF14-4D58-BDD7-D7D9A5F945D0}"/>
              </a:ext>
            </a:extLst>
          </p:cNvPr>
          <p:cNvCxnSpPr/>
          <p:nvPr/>
        </p:nvCxnSpPr>
        <p:spPr>
          <a:xfrm>
            <a:off x="3652930" y="38193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="" xmlns:a16="http://schemas.microsoft.com/office/drawing/2014/main" id="{EC292CD8-D385-4232-BCC4-6185E9F2EB79}"/>
              </a:ext>
            </a:extLst>
          </p:cNvPr>
          <p:cNvCxnSpPr/>
          <p:nvPr/>
        </p:nvCxnSpPr>
        <p:spPr>
          <a:xfrm>
            <a:off x="3652930" y="458135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5" name="Text Box 20">
            <a:extLst>
              <a:ext uri="{FF2B5EF4-FFF2-40B4-BE49-F238E27FC236}">
                <a16:creationId xmlns="" xmlns:a16="http://schemas.microsoft.com/office/drawing/2014/main" id="{EFB9BA5F-A6EE-994E-B170-881D8B274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865268"/>
            <a:ext cx="1451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만들</a:t>
            </a:r>
            <a:r>
              <a:rPr lang="ko-KR" altLang="en-US" dirty="0"/>
              <a:t>다</a:t>
            </a:r>
          </a:p>
        </p:txBody>
      </p:sp>
      <p:sp>
        <p:nvSpPr>
          <p:cNvPr id="16" name="Text Box 22">
            <a:extLst>
              <a:ext uri="{FF2B5EF4-FFF2-40B4-BE49-F238E27FC236}">
                <a16:creationId xmlns="" xmlns:a16="http://schemas.microsoft.com/office/drawing/2014/main" id="{4F0C85ED-C1FD-7C48-88DE-2C70926A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4898798"/>
            <a:ext cx="22362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만들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="" xmlns:a16="http://schemas.microsoft.com/office/drawing/2014/main" id="{7FCA4338-A38C-4320-AAD3-0DC7326ACE63}"/>
              </a:ext>
            </a:extLst>
          </p:cNvPr>
          <p:cNvCxnSpPr/>
          <p:nvPr/>
        </p:nvCxnSpPr>
        <p:spPr>
          <a:xfrm>
            <a:off x="3652930" y="5221138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8" name="Text Box 20">
            <a:extLst>
              <a:ext uri="{FF2B5EF4-FFF2-40B4-BE49-F238E27FC236}">
                <a16:creationId xmlns="" xmlns:a16="http://schemas.microsoft.com/office/drawing/2014/main" id="{C91ACE30-55F3-6F45-92F2-01780CEF0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595988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놀</a:t>
            </a:r>
            <a:r>
              <a:rPr lang="ko-KR" altLang="en-US" dirty="0"/>
              <a:t>다</a:t>
            </a:r>
          </a:p>
        </p:txBody>
      </p:sp>
      <p:sp>
        <p:nvSpPr>
          <p:cNvPr id="24" name="Text Box 22">
            <a:extLst>
              <a:ext uri="{FF2B5EF4-FFF2-40B4-BE49-F238E27FC236}">
                <a16:creationId xmlns="" xmlns:a16="http://schemas.microsoft.com/office/drawing/2014/main" id="{5B15FEAA-0BC3-DF41-A589-02BBD9D66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5636353"/>
            <a:ext cx="22362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dirty="0">
                <a:solidFill>
                  <a:srgbClr val="3333FF"/>
                </a:solidFill>
              </a:rPr>
              <a:t>놀</a:t>
            </a:r>
            <a:r>
              <a:rPr lang="ko-KR" altLang="en-US" dirty="0">
                <a:solidFill>
                  <a:srgbClr val="FF0000"/>
                </a:solidFill>
              </a:rPr>
              <a:t>려면</a:t>
            </a: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="" xmlns:a16="http://schemas.microsoft.com/office/drawing/2014/main" id="{38FCB598-4B99-46E9-9472-4F99F09D240B}"/>
              </a:ext>
            </a:extLst>
          </p:cNvPr>
          <p:cNvCxnSpPr/>
          <p:nvPr/>
        </p:nvCxnSpPr>
        <p:spPr>
          <a:xfrm>
            <a:off x="3652930" y="585933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Arrow 1">
            <a:extLst>
              <a:ext uri="{FF2B5EF4-FFF2-40B4-BE49-F238E27FC236}">
                <a16:creationId xmlns="" xmlns:a16="http://schemas.microsoft.com/office/drawing/2014/main" id="{B5D16398-DA3A-45C6-9513-78F187A8714E}"/>
              </a:ext>
            </a:extLst>
          </p:cNvPr>
          <p:cNvSpPr/>
          <p:nvPr/>
        </p:nvSpPr>
        <p:spPr>
          <a:xfrm>
            <a:off x="1219248" y="4335783"/>
            <a:ext cx="34925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7" name="Right Arrow 26">
            <a:extLst>
              <a:ext uri="{FF2B5EF4-FFF2-40B4-BE49-F238E27FC236}">
                <a16:creationId xmlns="" xmlns:a16="http://schemas.microsoft.com/office/drawing/2014/main" id="{C617C98A-3BBC-46C2-B482-2AA1BA9219AF}"/>
              </a:ext>
            </a:extLst>
          </p:cNvPr>
          <p:cNvSpPr/>
          <p:nvPr/>
        </p:nvSpPr>
        <p:spPr>
          <a:xfrm>
            <a:off x="1219248" y="3554996"/>
            <a:ext cx="34925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2183" name="Slide Number Placeholder 2">
            <a:extLst>
              <a:ext uri="{FF2B5EF4-FFF2-40B4-BE49-F238E27FC236}">
                <a16:creationId xmlns="" xmlns:a16="http://schemas.microsoft.com/office/drawing/2014/main" id="{64182C95-4B72-9F40-8E45-E526DBAB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78464A-F263-7947-87CD-11AD997B4C3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1" name="Google Shape;182;p29">
            <a:extLst>
              <a:ext uri="{FF2B5EF4-FFF2-40B4-BE49-F238E27FC236}">
                <a16:creationId xmlns="" xmlns:a16="http://schemas.microsoft.com/office/drawing/2014/main" id="{8BEAB3AE-A279-B54D-8379-F62541255475}"/>
              </a:ext>
            </a:extLst>
          </p:cNvPr>
          <p:cNvSpPr txBox="1"/>
          <p:nvPr/>
        </p:nvSpPr>
        <p:spPr>
          <a:xfrm>
            <a:off x="31898" y="635957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C0D3D724-40A3-FF4A-BCF8-2DA206930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86" y="608229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478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  <p:bldP spid="16" grpId="0"/>
      <p:bldP spid="24" grpId="0"/>
      <p:bldP spid="2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Box 4">
            <a:extLst>
              <a:ext uri="{FF2B5EF4-FFF2-40B4-BE49-F238E27FC236}">
                <a16:creationId xmlns="" xmlns:a16="http://schemas.microsoft.com/office/drawing/2014/main" id="{A4F85D82-32CA-9A46-A5DD-4BDCFDC00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1285875"/>
            <a:ext cx="390716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한국어를 잘 하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79182D6-FA08-5145-B3EA-F71111194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128587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열심히 공부하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돼요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6260" name="TextBox 6">
            <a:extLst>
              <a:ext uri="{FF2B5EF4-FFF2-40B4-BE49-F238E27FC236}">
                <a16:creationId xmlns="" xmlns:a16="http://schemas.microsoft.com/office/drawing/2014/main" id="{929A643F-FE4C-EA40-A3C8-A8D37E900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2286000"/>
            <a:ext cx="369113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대학교에 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BAC079B-B7DE-4E4F-AF8A-869701281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2286000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dirty="0"/>
              <a:t>SAT</a:t>
            </a:r>
            <a:r>
              <a:rPr lang="ko-KR" altLang="en-US" dirty="0"/>
              <a:t>를 보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돼요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96262" name="TextBox 8">
            <a:extLst>
              <a:ext uri="{FF2B5EF4-FFF2-40B4-BE49-F238E27FC236}">
                <a16:creationId xmlns="" xmlns:a16="http://schemas.microsoft.com/office/drawing/2014/main" id="{B2D8D161-0969-EC44-88AD-57B3CE82F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3302000"/>
            <a:ext cx="424859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비행기 티켓을 사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03A4F4F-5117-074E-BD24-A36A5CD04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3279775"/>
            <a:ext cx="448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여행사에 전화하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96264" name="TextBox 10">
            <a:extLst>
              <a:ext uri="{FF2B5EF4-FFF2-40B4-BE49-F238E27FC236}">
                <a16:creationId xmlns="" xmlns:a16="http://schemas.microsoft.com/office/drawing/2014/main" id="{93D9463C-00CC-2243-9E6C-E8496BD16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4273550"/>
            <a:ext cx="3691706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건강해지</a:t>
            </a:r>
            <a:r>
              <a:rPr lang="ko-KR" altLang="en-US">
                <a:solidFill>
                  <a:srgbClr val="FF0000"/>
                </a:solidFill>
              </a:rPr>
              <a:t>려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>
                <a:solidFill>
                  <a:srgbClr val="0000FF"/>
                </a:solidFill>
              </a:rPr>
              <a:t> </a:t>
            </a:r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3452FDD-2E19-E541-9640-865233ACB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427672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운동하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96266" name="TextBox 12">
            <a:extLst>
              <a:ext uri="{FF2B5EF4-FFF2-40B4-BE49-F238E27FC236}">
                <a16:creationId xmlns="" xmlns:a16="http://schemas.microsoft.com/office/drawing/2014/main" id="{4FEE0020-1556-314D-AA17-C95D5B94A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9" y="5289550"/>
            <a:ext cx="453662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dirty="0"/>
              <a:t>맛있는 커피를 마시</a:t>
            </a:r>
            <a:r>
              <a:rPr lang="ko-KR" altLang="en-US" dirty="0">
                <a:solidFill>
                  <a:srgbClr val="FF0000"/>
                </a:solidFill>
              </a:rPr>
              <a:t>려</a:t>
            </a:r>
            <a:r>
              <a:rPr lang="ko-KR" altLang="en-US" dirty="0">
                <a:solidFill>
                  <a:srgbClr val="0070C0"/>
                </a:solidFill>
              </a:rPr>
              <a:t>면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ACD8517-30E0-574F-B2D5-54335FF4D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550" y="5273675"/>
            <a:ext cx="42148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/>
              <a:t>스타벅스에 가</a:t>
            </a:r>
            <a:r>
              <a:rPr lang="ko-KR" altLang="en-US">
                <a:solidFill>
                  <a:srgbClr val="0070C0"/>
                </a:solidFill>
              </a:rPr>
              <a:t>면</a:t>
            </a:r>
            <a:r>
              <a:rPr lang="ko-KR" altLang="en-US"/>
              <a:t> </a:t>
            </a:r>
            <a:r>
              <a:rPr lang="ko-KR" altLang="en-US">
                <a:solidFill>
                  <a:srgbClr val="0070C0"/>
                </a:solidFill>
              </a:rPr>
              <a:t>돼요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FC02896-D7C2-4C08-8ED0-31A2F479FE0B}"/>
              </a:ext>
            </a:extLst>
          </p:cNvPr>
          <p:cNvSpPr txBox="1"/>
          <p:nvPr/>
        </p:nvSpPr>
        <p:spPr>
          <a:xfrm>
            <a:off x="304800" y="468313"/>
            <a:ext cx="3979168" cy="461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      </a:t>
            </a:r>
            <a:r>
              <a:rPr lang="en-US" altLang="ko-KR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If one intends to ~</a:t>
            </a:r>
            <a:endParaRPr lang="ko-KR" altLang="en-US" sz="24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170D0BC-6E17-44F6-87C2-DC59910EE655}"/>
              </a:ext>
            </a:extLst>
          </p:cNvPr>
          <p:cNvSpPr txBox="1"/>
          <p:nvPr/>
        </p:nvSpPr>
        <p:spPr>
          <a:xfrm>
            <a:off x="4788024" y="457200"/>
            <a:ext cx="4051176" cy="461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dirty="0">
                <a:latin typeface="Palatino Linotype" pitchFamily="18" charset="0"/>
                <a:ea typeface="굴림" pitchFamily="50" charset="-127"/>
                <a:cs typeface="+mn-cs"/>
              </a:rPr>
              <a:t>    </a:t>
            </a:r>
            <a:r>
              <a:rPr lang="en-US" altLang="ko-KR" sz="2400" dirty="0">
                <a:solidFill>
                  <a:schemeClr val="tx1"/>
                </a:solidFill>
                <a:latin typeface="Palatino Linotype" pitchFamily="18" charset="0"/>
                <a:ea typeface="굴림" pitchFamily="50" charset="-127"/>
                <a:cs typeface="+mn-cs"/>
              </a:rPr>
              <a:t>all one has to do is…….</a:t>
            </a:r>
            <a:endParaRPr lang="ko-KR" altLang="en-US" sz="2400" dirty="0">
              <a:solidFill>
                <a:schemeClr val="tx1"/>
              </a:solidFill>
              <a:latin typeface="Palatino Linotype" pitchFamily="18" charset="0"/>
              <a:ea typeface="굴림" pitchFamily="50" charset="-127"/>
              <a:cs typeface="+mn-cs"/>
            </a:endParaRPr>
          </a:p>
        </p:txBody>
      </p:sp>
      <p:sp>
        <p:nvSpPr>
          <p:cNvPr id="96270" name="Slide Number Placeholder 1">
            <a:extLst>
              <a:ext uri="{FF2B5EF4-FFF2-40B4-BE49-F238E27FC236}">
                <a16:creationId xmlns="" xmlns:a16="http://schemas.microsoft.com/office/drawing/2014/main" id="{9E272E46-BE44-E04D-8D6B-B93D96ED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33C994-4546-7342-A312-D6F52CD8056A}" type="slidenum">
              <a:rPr lang="ko-KR" altLang="en-US" sz="1200">
                <a:solidFill>
                  <a:srgbClr val="898989"/>
                </a:solidFill>
                <a:latin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ko-KR" sz="1200">
              <a:solidFill>
                <a:srgbClr val="898989"/>
              </a:solidFill>
              <a:latin typeface="굴림" panose="020B0600000101010101" pitchFamily="34" charset="-127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2D4301FD-6552-C64A-B323-BB11FCE5EB94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36C43C2-365D-AF43-916A-A6F48494D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102503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367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j0357167[1]">
            <a:extLst>
              <a:ext uri="{FF2B5EF4-FFF2-40B4-BE49-F238E27FC236}">
                <a16:creationId xmlns:a16="http://schemas.microsoft.com/office/drawing/2014/main" xmlns="" id="{285BA075-FF5C-5643-97D0-7AE351A79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949450"/>
            <a:ext cx="101282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7" name="Text Box 5">
            <a:extLst>
              <a:ext uri="{FF2B5EF4-FFF2-40B4-BE49-F238E27FC236}">
                <a16:creationId xmlns:a16="http://schemas.microsoft.com/office/drawing/2014/main" xmlns="" id="{56949D90-5747-434E-8F4D-6774E1F38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549275"/>
            <a:ext cx="82089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/>
              <a:t>______</a:t>
            </a:r>
            <a:r>
              <a:rPr lang="ko-KR" altLang="en-US" sz="2800"/>
              <a:t>이</a:t>
            </a:r>
            <a:r>
              <a:rPr lang="en-US" altLang="ko-KR" sz="2800"/>
              <a:t>/</a:t>
            </a:r>
            <a:r>
              <a:rPr lang="ko-KR" altLang="en-US" sz="2800"/>
              <a:t>가 되</a:t>
            </a:r>
            <a:r>
              <a:rPr lang="ko-KR" altLang="en-US" sz="2800">
                <a:solidFill>
                  <a:srgbClr val="FF0000"/>
                </a:solidFill>
              </a:rPr>
              <a:t>려면</a:t>
            </a:r>
            <a:r>
              <a:rPr lang="ko-KR" altLang="en-US" sz="2800"/>
              <a:t> </a:t>
            </a:r>
            <a:r>
              <a:rPr lang="en-US" altLang="ko-KR" sz="2800"/>
              <a:t>____________~</a:t>
            </a:r>
            <a:r>
              <a:rPr lang="ko-KR" altLang="en-US" sz="2800">
                <a:solidFill>
                  <a:srgbClr val="0070C0"/>
                </a:solidFill>
              </a:rPr>
              <a:t>어</a:t>
            </a:r>
            <a:r>
              <a:rPr lang="en-US" altLang="ko-KR" sz="2800">
                <a:solidFill>
                  <a:srgbClr val="0070C0"/>
                </a:solidFill>
              </a:rPr>
              <a:t>/</a:t>
            </a:r>
            <a:r>
              <a:rPr lang="ko-KR" altLang="en-US" sz="2800">
                <a:solidFill>
                  <a:srgbClr val="0070C0"/>
                </a:solidFill>
              </a:rPr>
              <a:t>아야 돼요</a:t>
            </a:r>
            <a:r>
              <a:rPr lang="en-US" altLang="ko-KR" sz="2800"/>
              <a:t>.</a:t>
            </a:r>
          </a:p>
        </p:txBody>
      </p:sp>
      <p:sp>
        <p:nvSpPr>
          <p:cNvPr id="98308" name="Text Box 6">
            <a:extLst>
              <a:ext uri="{FF2B5EF4-FFF2-40B4-BE49-F238E27FC236}">
                <a16:creationId xmlns:a16="http://schemas.microsoft.com/office/drawing/2014/main" xmlns="" id="{008B0D13-4C8B-DE41-931D-77532757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819400"/>
            <a:ext cx="91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000"/>
              <a:t>가수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17FEBCD-601F-4F4B-AA35-DD32F6BC3D69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4508500"/>
            <a:ext cx="1703387" cy="1435100"/>
            <a:chOff x="1116013" y="4508500"/>
            <a:chExt cx="1703387" cy="1435100"/>
          </a:xfrm>
        </p:grpSpPr>
        <p:pic>
          <p:nvPicPr>
            <p:cNvPr id="98320" name="Picture 9" descr="j0417240[1]">
              <a:extLst>
                <a:ext uri="{FF2B5EF4-FFF2-40B4-BE49-F238E27FC236}">
                  <a16:creationId xmlns:a16="http://schemas.microsoft.com/office/drawing/2014/main" xmlns="" id="{A85CB977-41BF-0940-B4A2-D6ABF7FA6D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4508500"/>
              <a:ext cx="1543050" cy="1165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21" name="TextBox 8">
              <a:extLst>
                <a:ext uri="{FF2B5EF4-FFF2-40B4-BE49-F238E27FC236}">
                  <a16:creationId xmlns:a16="http://schemas.microsoft.com/office/drawing/2014/main" xmlns="" id="{F556CB1F-BC4A-0346-A725-64EAEF08F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5562600"/>
              <a:ext cx="762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모델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AA7B666-8FED-5E4D-8326-6FFB13051E9E}"/>
              </a:ext>
            </a:extLst>
          </p:cNvPr>
          <p:cNvGrpSpPr>
            <a:grpSpLocks/>
          </p:cNvGrpSpPr>
          <p:nvPr/>
        </p:nvGrpSpPr>
        <p:grpSpPr bwMode="auto">
          <a:xfrm>
            <a:off x="3924300" y="4365625"/>
            <a:ext cx="1562100" cy="1577975"/>
            <a:chOff x="3924300" y="4365625"/>
            <a:chExt cx="1562100" cy="1577975"/>
          </a:xfrm>
        </p:grpSpPr>
        <p:pic>
          <p:nvPicPr>
            <p:cNvPr id="98318" name="Picture 11" descr="j0416104[1]">
              <a:extLst>
                <a:ext uri="{FF2B5EF4-FFF2-40B4-BE49-F238E27FC236}">
                  <a16:creationId xmlns:a16="http://schemas.microsoft.com/office/drawing/2014/main" xmlns="" id="{33508CFC-FE69-7145-99B5-1660243F61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300" y="4365625"/>
              <a:ext cx="1152525" cy="1147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9" name="TextBox 9">
              <a:extLst>
                <a:ext uri="{FF2B5EF4-FFF2-40B4-BE49-F238E27FC236}">
                  <a16:creationId xmlns:a16="http://schemas.microsoft.com/office/drawing/2014/main" xmlns="" id="{8A5F5D52-D496-CB4B-9C88-B0E430DD5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3400" y="5562600"/>
              <a:ext cx="11430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아나운서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5D57D78-3112-4E42-86A1-E64C2DB9006F}"/>
              </a:ext>
            </a:extLst>
          </p:cNvPr>
          <p:cNvGrpSpPr>
            <a:grpSpLocks/>
          </p:cNvGrpSpPr>
          <p:nvPr/>
        </p:nvGrpSpPr>
        <p:grpSpPr bwMode="auto">
          <a:xfrm>
            <a:off x="6659563" y="4183063"/>
            <a:ext cx="1951037" cy="1749425"/>
            <a:chOff x="6659563" y="4183563"/>
            <a:chExt cx="1951037" cy="1748925"/>
          </a:xfrm>
        </p:grpSpPr>
        <p:pic>
          <p:nvPicPr>
            <p:cNvPr id="98316" name="Picture 13" descr="j0360958[1]">
              <a:extLst>
                <a:ext uri="{FF2B5EF4-FFF2-40B4-BE49-F238E27FC236}">
                  <a16:creationId xmlns:a16="http://schemas.microsoft.com/office/drawing/2014/main" xmlns="" id="{2AF10039-476D-584B-B59F-79DE674D0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183563"/>
              <a:ext cx="839787" cy="155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7" name="TextBox 10">
              <a:extLst>
                <a:ext uri="{FF2B5EF4-FFF2-40B4-BE49-F238E27FC236}">
                  <a16:creationId xmlns:a16="http://schemas.microsoft.com/office/drawing/2014/main" xmlns="" id="{D3DF012A-3ACD-4148-81DB-58B434B85C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7600" y="5562600"/>
              <a:ext cx="11430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ko-KR" altLang="en-US" sz="1800"/>
                <a:t>요리사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BE188C1-5747-4446-985D-03A05A795BC8}"/>
              </a:ext>
            </a:extLst>
          </p:cNvPr>
          <p:cNvGrpSpPr>
            <a:grpSpLocks/>
          </p:cNvGrpSpPr>
          <p:nvPr/>
        </p:nvGrpSpPr>
        <p:grpSpPr bwMode="auto">
          <a:xfrm>
            <a:off x="5308600" y="1985963"/>
            <a:ext cx="2768600" cy="1366837"/>
            <a:chOff x="5308600" y="1985963"/>
            <a:chExt cx="2768600" cy="1366837"/>
          </a:xfrm>
        </p:grpSpPr>
        <p:pic>
          <p:nvPicPr>
            <p:cNvPr id="98314" name="Picture 15" descr="j0421766[1]">
              <a:extLst>
                <a:ext uri="{FF2B5EF4-FFF2-40B4-BE49-F238E27FC236}">
                  <a16:creationId xmlns:a16="http://schemas.microsoft.com/office/drawing/2014/main" xmlns="" id="{0F537931-0D18-0D46-8F38-64927B3479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8600" y="1985963"/>
              <a:ext cx="1473200" cy="1366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5" name="Text Box 6">
              <a:extLst>
                <a:ext uri="{FF2B5EF4-FFF2-40B4-BE49-F238E27FC236}">
                  <a16:creationId xmlns:a16="http://schemas.microsoft.com/office/drawing/2014/main" xmlns="" id="{804778AB-07B0-1146-A67E-69B7E34AC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0" y="2895600"/>
              <a:ext cx="1219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ko-KR" altLang="en-US" sz="2000"/>
                <a:t>선생님</a:t>
              </a:r>
            </a:p>
          </p:txBody>
        </p:sp>
      </p:grpSp>
      <p:sp>
        <p:nvSpPr>
          <p:cNvPr id="98313" name="Slide Number Placeholder 5">
            <a:extLst>
              <a:ext uri="{FF2B5EF4-FFF2-40B4-BE49-F238E27FC236}">
                <a16:creationId xmlns:a16="http://schemas.microsoft.com/office/drawing/2014/main" xmlns="" id="{1870048A-4377-844C-9E6D-892D9188F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DF6E03-A8D2-D74E-80B2-16C8459FA45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xmlns="" id="{0631B749-43E5-9342-A920-5353A9E9A60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275C19F-E856-B84B-A250-EABC5A85E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22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5">
            <a:extLst>
              <a:ext uri="{FF2B5EF4-FFF2-40B4-BE49-F238E27FC236}">
                <a16:creationId xmlns:a16="http://schemas.microsoft.com/office/drawing/2014/main" xmlns="" id="{0A4B558C-5F32-434A-9579-50C8E5CB5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9813"/>
            <a:ext cx="89916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/>
              <a:t>A:	 ______</a:t>
            </a:r>
            <a:r>
              <a:rPr lang="ko-KR" altLang="en-US" sz="2800"/>
              <a:t>을</a:t>
            </a:r>
            <a:r>
              <a:rPr lang="en-US" altLang="ko-KR" sz="2800"/>
              <a:t>/</a:t>
            </a:r>
            <a:r>
              <a:rPr lang="ko-KR" altLang="en-US" sz="2800"/>
              <a:t>를 먹</a:t>
            </a:r>
            <a:r>
              <a:rPr lang="ko-KR" altLang="en-US" sz="2800">
                <a:solidFill>
                  <a:srgbClr val="FF0000"/>
                </a:solidFill>
              </a:rPr>
              <a:t>으려면</a:t>
            </a:r>
            <a:r>
              <a:rPr lang="ko-KR" altLang="en-US" sz="2800"/>
              <a:t> 어디에 가</a:t>
            </a:r>
            <a:r>
              <a:rPr lang="ko-KR" altLang="en-US" sz="2800">
                <a:solidFill>
                  <a:srgbClr val="0070C0"/>
                </a:solidFill>
              </a:rPr>
              <a:t>야 돼요</a:t>
            </a:r>
            <a:r>
              <a:rPr lang="en-US" altLang="ko-KR" sz="2800"/>
              <a:t>?	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/>
              <a:t>B:	______</a:t>
            </a:r>
            <a:r>
              <a:rPr lang="ko-KR" altLang="en-US" sz="2800"/>
              <a:t>을</a:t>
            </a:r>
            <a:r>
              <a:rPr lang="en-US" altLang="ko-KR" sz="2800"/>
              <a:t>/</a:t>
            </a:r>
            <a:r>
              <a:rPr lang="ko-KR" altLang="en-US" sz="2800"/>
              <a:t>를 먹</a:t>
            </a:r>
            <a:r>
              <a:rPr lang="ko-KR" altLang="en-US" sz="2800">
                <a:solidFill>
                  <a:srgbClr val="FF0000"/>
                </a:solidFill>
              </a:rPr>
              <a:t>으려면</a:t>
            </a:r>
            <a:r>
              <a:rPr lang="ko-KR" altLang="en-US" sz="2800"/>
              <a:t> </a:t>
            </a:r>
            <a:r>
              <a:rPr lang="en-US" altLang="ko-KR" sz="2800"/>
              <a:t>____________</a:t>
            </a:r>
            <a:r>
              <a:rPr lang="ko-KR" altLang="en-US" sz="2800"/>
              <a:t>에 가</a:t>
            </a:r>
            <a:r>
              <a:rPr lang="ko-KR" altLang="en-US" sz="2800">
                <a:solidFill>
                  <a:srgbClr val="0070C0"/>
                </a:solidFill>
              </a:rPr>
              <a:t>면 돼요</a:t>
            </a:r>
            <a:r>
              <a:rPr lang="en-US" altLang="ko-KR" sz="2800"/>
              <a:t>.</a:t>
            </a:r>
          </a:p>
        </p:txBody>
      </p:sp>
      <p:pic>
        <p:nvPicPr>
          <p:cNvPr id="67590" name="Picture 8" descr="이미지 썸네일">
            <a:hlinkClick r:id="rId3"/>
            <a:extLst>
              <a:ext uri="{FF2B5EF4-FFF2-40B4-BE49-F238E27FC236}">
                <a16:creationId xmlns:a16="http://schemas.microsoft.com/office/drawing/2014/main" xmlns="" id="{93CF9FBB-8D1C-A547-AE79-3B7271873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437063"/>
            <a:ext cx="1600200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10" descr="이미지 썸네일">
            <a:hlinkClick r:id="rId5"/>
            <a:extLst>
              <a:ext uri="{FF2B5EF4-FFF2-40B4-BE49-F238E27FC236}">
                <a16:creationId xmlns:a16="http://schemas.microsoft.com/office/drawing/2014/main" xmlns="" id="{27CE1110-BA44-FB41-A54E-EA981025B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08275"/>
            <a:ext cx="1600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12" descr="이미지 썸네일">
            <a:hlinkClick r:id="rId7"/>
            <a:extLst>
              <a:ext uri="{FF2B5EF4-FFF2-40B4-BE49-F238E27FC236}">
                <a16:creationId xmlns:a16="http://schemas.microsoft.com/office/drawing/2014/main" xmlns="" id="{3165EEFE-44E5-0A4A-9197-6F70C046A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94000"/>
            <a:ext cx="152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14" descr="이미지 썸네일">
            <a:hlinkClick r:id="rId9"/>
            <a:extLst>
              <a:ext uri="{FF2B5EF4-FFF2-40B4-BE49-F238E27FC236}">
                <a16:creationId xmlns:a16="http://schemas.microsoft.com/office/drawing/2014/main" xmlns="" id="{C9FCF66E-40A1-2145-87DF-E700DAFA9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402138"/>
            <a:ext cx="15240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7" name="TextBox 9">
            <a:extLst>
              <a:ext uri="{FF2B5EF4-FFF2-40B4-BE49-F238E27FC236}">
                <a16:creationId xmlns:a16="http://schemas.microsoft.com/office/drawing/2014/main" xmlns="" id="{8333206C-636D-9247-A6B7-CED82EB8C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02418"/>
            <a:ext cx="8147248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2400" b="1" dirty="0"/>
              <a:t>연습해 봐요</a:t>
            </a:r>
            <a:endParaRPr lang="en-US" altLang="en-US" sz="2400" b="1" dirty="0">
              <a:ea typeface="맑은 고딕" panose="020B0503020000020004" pitchFamily="34" charset="-127"/>
            </a:endParaRPr>
          </a:p>
        </p:txBody>
      </p:sp>
      <p:sp>
        <p:nvSpPr>
          <p:cNvPr id="102408" name="Slide Number Placeholder 1">
            <a:extLst>
              <a:ext uri="{FF2B5EF4-FFF2-40B4-BE49-F238E27FC236}">
                <a16:creationId xmlns:a16="http://schemas.microsoft.com/office/drawing/2014/main" xmlns="" id="{4EEA4973-ED4B-3B4A-928A-6277FAB0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05735B-84E8-BA43-BFDC-C7CD9265961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CD1791AA-EE65-7740-9A3F-30B2BF3EEDF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684ED2C-4AEB-744D-AE33-905F07CC18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592" y="6111659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704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: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 지 말고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7565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800" dirty="0"/>
              <a:t> 앞의 말이 나타내는 행동을 금지함과 동시에 다른 행동을 하도록 함을 나타냄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This is used to suggest someone to do something else instead of what he or she is doing.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 </a:t>
            </a:r>
            <a:r>
              <a:rPr lang="ko-KR" altLang="en-US" sz="2800" dirty="0"/>
              <a:t>예</a:t>
            </a:r>
            <a:r>
              <a:rPr lang="en-US" altLang="ko-KR" sz="2800" dirty="0"/>
              <a:t>: 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교실에서 뛰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지 말고 </a:t>
            </a:r>
            <a:r>
              <a:rPr lang="ko-KR" altLang="en-US" sz="2800" dirty="0">
                <a:ea typeface="굴림" panose="020B0600000101010101" pitchFamily="34" charset="-127"/>
              </a:rPr>
              <a:t>운동장에 나가서 놀아요</a:t>
            </a:r>
            <a:r>
              <a:rPr lang="en-US" altLang="ko-KR" sz="2800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solidFill>
                  <a:schemeClr val="tx2"/>
                </a:solidFill>
                <a:ea typeface="굴림" panose="020B0600000101010101" pitchFamily="34" charset="-127"/>
              </a:rPr>
              <a:t>    밤늦게까지 텔레비전 보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지 말고 </a:t>
            </a:r>
            <a:r>
              <a:rPr lang="ko-KR" altLang="en-US" sz="2800" dirty="0">
                <a:solidFill>
                  <a:schemeClr val="tx2"/>
                </a:solidFill>
                <a:ea typeface="굴림" panose="020B0600000101010101" pitchFamily="34" charset="-127"/>
              </a:rPr>
              <a:t>일찍 자요</a:t>
            </a:r>
            <a:r>
              <a:rPr lang="en-US" altLang="ko-KR" sz="2800" dirty="0">
                <a:solidFill>
                  <a:schemeClr val="tx2"/>
                </a:solidFill>
                <a:ea typeface="굴림" panose="020B0600000101010101" pitchFamily="34" charset="-127"/>
              </a:rPr>
              <a:t>.</a:t>
            </a: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65342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xmlns="" id="{18A3F2F4-6823-7840-BF3E-EE37343D1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42" y="230194"/>
            <a:ext cx="8186489" cy="522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Verb</a:t>
            </a:r>
            <a:r>
              <a:rPr lang="ko-KR" altLang="en-US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 </a:t>
            </a:r>
            <a:r>
              <a:rPr lang="en-US" altLang="ko-KR" sz="2800" dirty="0" smtClean="0">
                <a:latin typeface="Palatino Linotype" pitchFamily="18" charset="0"/>
                <a:ea typeface="굴림" pitchFamily="50" charset="-127"/>
                <a:cs typeface="Arial" charset="0"/>
              </a:rPr>
              <a:t>-</a:t>
            </a:r>
            <a:r>
              <a:rPr lang="ko-KR" altLang="en-US" sz="2800" dirty="0" smtClean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  <a:cs typeface="Arial" charset="0"/>
              </a:rPr>
              <a:t>지 </a:t>
            </a:r>
            <a:r>
              <a:rPr lang="ko-KR" altLang="en-US" sz="2800" dirty="0">
                <a:solidFill>
                  <a:srgbClr val="3333FF"/>
                </a:solidFill>
                <a:latin typeface="Palatino Linotype" pitchFamily="18" charset="0"/>
                <a:ea typeface="굴림" pitchFamily="50" charset="-127"/>
                <a:cs typeface="Arial" charset="0"/>
              </a:rPr>
              <a:t>마세요</a:t>
            </a:r>
            <a:r>
              <a:rPr lang="ko-KR" altLang="en-US" sz="2800" dirty="0">
                <a:latin typeface="Palatino Linotype" pitchFamily="18" charset="0"/>
                <a:ea typeface="굴림" pitchFamily="50" charset="-127"/>
                <a:cs typeface="Arial" charset="0"/>
              </a:rPr>
              <a:t>  ‘</a:t>
            </a:r>
            <a:r>
              <a:rPr lang="en-US" altLang="ko-KR" sz="2800" dirty="0">
                <a:latin typeface="Palatino Linotype" pitchFamily="18" charset="0"/>
                <a:ea typeface="굴림" pitchFamily="50" charset="-127"/>
                <a:cs typeface="Arial" charset="0"/>
              </a:rPr>
              <a:t>Please don’t’</a:t>
            </a:r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xmlns="" id="{BD00A7BA-9CA4-374E-AACD-D0BC78CFA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891" y="1012036"/>
            <a:ext cx="2708127" cy="1141851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en-US" altLang="ko-KR" dirty="0">
                <a:latin typeface="Palatino Linotype" panose="02040502050505030304" pitchFamily="18" charset="0"/>
                <a:ea typeface="굴림" panose="020B0600000101010101" pitchFamily="34" charset="-127"/>
              </a:rPr>
              <a:t>NO</a:t>
            </a:r>
          </a:p>
          <a:p>
            <a:pPr algn="ctr" eaLnBrk="1" hangingPunct="1">
              <a:spcBef>
                <a:spcPct val="30000"/>
              </a:spcBef>
            </a:pPr>
            <a:r>
              <a:rPr lang="en-US" altLang="ko-KR" dirty="0">
                <a:latin typeface="Palatino Linotype" panose="02040502050505030304" pitchFamily="18" charset="0"/>
                <a:ea typeface="굴림" panose="020B0600000101010101" pitchFamily="34" charset="-127"/>
              </a:rPr>
              <a:t>ENGLISH</a:t>
            </a:r>
          </a:p>
          <a:p>
            <a:pPr algn="ctr" eaLnBrk="1" hangingPunct="1">
              <a:spcBef>
                <a:spcPct val="30000"/>
              </a:spcBef>
            </a:pPr>
            <a:endParaRPr lang="ko-KR" altLang="en-US" sz="1000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sp>
        <p:nvSpPr>
          <p:cNvPr id="37896" name="Text Box 8">
            <a:extLst>
              <a:ext uri="{FF2B5EF4-FFF2-40B4-BE49-F238E27FC236}">
                <a16:creationId xmlns:a16="http://schemas.microsoft.com/office/drawing/2014/main" xmlns="" id="{F9C16161-56B2-894B-AD2D-1E1B988E2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644" y="2267256"/>
            <a:ext cx="1767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영어/하다</a:t>
            </a:r>
          </a:p>
        </p:txBody>
      </p:sp>
      <p:sp>
        <p:nvSpPr>
          <p:cNvPr id="37897" name="Text Box 9">
            <a:extLst>
              <a:ext uri="{FF2B5EF4-FFF2-40B4-BE49-F238E27FC236}">
                <a16:creationId xmlns:a16="http://schemas.microsoft.com/office/drawing/2014/main" xmlns="" id="{D8C80315-D1A9-514A-A3C4-B692E99AB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930" y="4628255"/>
            <a:ext cx="185072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빨리/달리다</a:t>
            </a:r>
          </a:p>
        </p:txBody>
      </p:sp>
      <p:pic>
        <p:nvPicPr>
          <p:cNvPr id="37898" name="Picture 10" descr="Filename: j0336866.gif&#10;Keywords: automobiles, autos, cars ...&#10;File Size: 9 KB">
            <a:extLst>
              <a:ext uri="{FF2B5EF4-FFF2-40B4-BE49-F238E27FC236}">
                <a16:creationId xmlns:a16="http://schemas.microsoft.com/office/drawing/2014/main" xmlns="" id="{E018AAE0-892F-3A44-93E0-A01E06CC74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01" y="3555610"/>
            <a:ext cx="10969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1" name="Picture 11" descr="Filename: j0189249.gif&#10;Keywords: automobiles, autos, badges ...&#10;File Size: 22 KB">
            <a:extLst>
              <a:ext uri="{FF2B5EF4-FFF2-40B4-BE49-F238E27FC236}">
                <a16:creationId xmlns:a16="http://schemas.microsoft.com/office/drawing/2014/main" xmlns="" id="{5C171F17-543B-4F4E-96AC-4C5151C78B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233" y="3539735"/>
            <a:ext cx="1096962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3" name="Text Box 13">
            <a:extLst>
              <a:ext uri="{FF2B5EF4-FFF2-40B4-BE49-F238E27FC236}">
                <a16:creationId xmlns:a16="http://schemas.microsoft.com/office/drawing/2014/main" xmlns="" id="{CF249A6D-3FD6-2545-A358-DB83C4646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644" y="2665060"/>
            <a:ext cx="27621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영어 하지 마세요</a:t>
            </a:r>
            <a:r>
              <a:rPr lang="en-US" altLang="ko-KR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.</a:t>
            </a:r>
            <a:endParaRPr lang="ko-KR" altLang="en-US" dirty="0">
              <a:solidFill>
                <a:srgbClr val="3333FF"/>
              </a:solidFill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xmlns="" id="{6FB022D3-EB75-E84D-810E-1540F45C1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36" y="5075683"/>
            <a:ext cx="2901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빨리 달리지 마세요</a:t>
            </a:r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xmlns="" id="{B12A8F8E-7CAF-EB4C-8772-F8DD21107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857" y="5014770"/>
            <a:ext cx="187220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뛰지 마세요</a:t>
            </a:r>
          </a:p>
        </p:txBody>
      </p:sp>
      <p:pic>
        <p:nvPicPr>
          <p:cNvPr id="37904" name="Picture 16" descr="signdo15">
            <a:hlinkClick r:id="rId5"/>
            <a:extLst>
              <a:ext uri="{FF2B5EF4-FFF2-40B4-BE49-F238E27FC236}">
                <a16:creationId xmlns:a16="http://schemas.microsoft.com/office/drawing/2014/main" xmlns="" id="{1B4839B0-092B-9844-93A0-C6CD11AEB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929928"/>
            <a:ext cx="1792272" cy="122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7" name="Text Box 17">
            <a:extLst>
              <a:ext uri="{FF2B5EF4-FFF2-40B4-BE49-F238E27FC236}">
                <a16:creationId xmlns:a16="http://schemas.microsoft.com/office/drawing/2014/main" xmlns="" id="{DD6716F9-C2C2-2F4B-87C7-3E2D44BB4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214" y="2737074"/>
            <a:ext cx="25183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들어가지 마세요</a:t>
            </a:r>
          </a:p>
        </p:txBody>
      </p:sp>
      <p:sp>
        <p:nvSpPr>
          <p:cNvPr id="37906" name="Text Box 18">
            <a:extLst>
              <a:ext uri="{FF2B5EF4-FFF2-40B4-BE49-F238E27FC236}">
                <a16:creationId xmlns:a16="http://schemas.microsoft.com/office/drawing/2014/main" xmlns="" id="{EE1BBE25-8664-0742-9EB7-34746FBF7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946" y="4585897"/>
            <a:ext cx="82733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 smtClean="0">
                <a:latin typeface="Palatino Linotype" panose="02040502050505030304" pitchFamily="18" charset="0"/>
                <a:ea typeface="굴림" panose="020B0600000101010101" pitchFamily="34" charset="-127"/>
              </a:rPr>
              <a:t>뛰다</a:t>
            </a:r>
            <a:endParaRPr lang="ko-KR" altLang="en-US" dirty="0">
              <a:latin typeface="Palatino Linotype" panose="02040502050505030304" pitchFamily="18" charset="0"/>
              <a:ea typeface="굴림" panose="020B0600000101010101" pitchFamily="34" charset="-127"/>
            </a:endParaRPr>
          </a:p>
        </p:txBody>
      </p:sp>
      <p:pic>
        <p:nvPicPr>
          <p:cNvPr id="37907" name="Picture 19" descr="Filename: AG00276_.gif&#10;Keywords: blinking lights, caution, goes ...&#10;File Size: 2 KB">
            <a:extLst>
              <a:ext uri="{FF2B5EF4-FFF2-40B4-BE49-F238E27FC236}">
                <a16:creationId xmlns:a16="http://schemas.microsoft.com/office/drawing/2014/main" xmlns="" id="{5DC07778-1111-2546-86AB-8E3E414F7F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658" y="3504810"/>
            <a:ext cx="1096962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8" name="Picture 20" descr="Filename: AG00424_.gif&#10;Keywords: athletes, competitions, football players ...&#10;File Size: 11 KB">
            <a:extLst>
              <a:ext uri="{FF2B5EF4-FFF2-40B4-BE49-F238E27FC236}">
                <a16:creationId xmlns:a16="http://schemas.microsoft.com/office/drawing/2014/main" xmlns="" id="{7A7C4819-A32A-1947-B4BA-1912A27872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383" y="3515928"/>
            <a:ext cx="1096962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5">
            <a:extLst>
              <a:ext uri="{FF2B5EF4-FFF2-40B4-BE49-F238E27FC236}">
                <a16:creationId xmlns:a16="http://schemas.microsoft.com/office/drawing/2014/main" xmlns="" id="{A7B6C611-F838-B74C-AAEE-A2023564A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176" y="5099529"/>
            <a:ext cx="2136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solidFill>
                  <a:srgbClr val="3333FF"/>
                </a:solidFill>
                <a:latin typeface="Palatino Linotype" panose="02040502050505030304" pitchFamily="18" charset="0"/>
                <a:ea typeface="굴림" panose="020B0600000101010101" pitchFamily="34" charset="-127"/>
              </a:rPr>
              <a:t>건너지 마세요</a:t>
            </a:r>
          </a:p>
        </p:txBody>
      </p:sp>
      <p:sp>
        <p:nvSpPr>
          <p:cNvPr id="37910" name="Text Box 18">
            <a:extLst>
              <a:ext uri="{FF2B5EF4-FFF2-40B4-BE49-F238E27FC236}">
                <a16:creationId xmlns:a16="http://schemas.microsoft.com/office/drawing/2014/main" xmlns="" id="{C501EAB5-83F6-FB44-989A-A9409E89C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3658" y="4686699"/>
            <a:ext cx="11675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건너다</a:t>
            </a:r>
          </a:p>
        </p:txBody>
      </p:sp>
      <p:sp>
        <p:nvSpPr>
          <p:cNvPr id="37911" name="Text Box 8">
            <a:extLst>
              <a:ext uri="{FF2B5EF4-FFF2-40B4-BE49-F238E27FC236}">
                <a16:creationId xmlns:a16="http://schemas.microsoft.com/office/drawing/2014/main" xmlns="" id="{6ABE15B3-75BE-6C45-83B5-A2F87A5D8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214" y="2347871"/>
            <a:ext cx="2425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dirty="0">
                <a:latin typeface="Palatino Linotype" panose="02040502050505030304" pitchFamily="18" charset="0"/>
                <a:ea typeface="굴림" panose="020B0600000101010101" pitchFamily="34" charset="-127"/>
              </a:rPr>
              <a:t>들어가다</a:t>
            </a:r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xmlns="" id="{B47F9F3B-0136-3A4A-ABA8-CB19F748527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A8886FC1-ADE6-2544-BABE-3E0A584CA9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37894" grpId="0" animBg="1"/>
      <p:bldP spid="37896" grpId="0"/>
      <p:bldP spid="37897" grpId="0"/>
      <p:bldP spid="76813" grpId="0"/>
      <p:bldP spid="76814" grpId="0"/>
      <p:bldP spid="76815" grpId="0"/>
      <p:bldP spid="76817" grpId="0"/>
      <p:bldP spid="37906" grpId="0"/>
      <p:bldP spid="37910" grpId="0"/>
      <p:bldP spid="379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>
                <a:latin typeface="Gill Sans"/>
                <a:cs typeface="Gill Sans"/>
                <a:sym typeface="Gill Sans"/>
              </a:rPr>
              <a:t>복습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: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기 때문에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675658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800" dirty="0"/>
              <a:t>원인이나 이유를 나타냄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This is used to show the cause or reason for something.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800" dirty="0"/>
              <a:t> </a:t>
            </a: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돈이 없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책을 못 사요.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육개장은 맵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안 먹어요.</a:t>
            </a:r>
          </a:p>
          <a:p>
            <a:pPr marL="0" indent="0" eaLnBrk="1" hangingPunct="1">
              <a:buNone/>
            </a:pPr>
            <a:r>
              <a:rPr lang="ko-KR" altLang="en-US" sz="2800" dirty="0">
                <a:ea typeface="굴림" panose="020B0600000101010101" pitchFamily="34" charset="-127"/>
              </a:rPr>
              <a:t>    밤에 늦게 잤</a:t>
            </a:r>
            <a:r>
              <a:rPr lang="ko-KR" altLang="en-US" sz="2800" b="1" u="sng" dirty="0">
                <a:solidFill>
                  <a:srgbClr val="0070C0"/>
                </a:solidFill>
                <a:ea typeface="굴림" panose="020B0600000101010101" pitchFamily="34" charset="-127"/>
              </a:rPr>
              <a:t>기 때문에 </a:t>
            </a:r>
            <a:r>
              <a:rPr lang="ko-KR" altLang="en-US" sz="2800" dirty="0">
                <a:ea typeface="굴림" panose="020B0600000101010101" pitchFamily="34" charset="-127"/>
              </a:rPr>
              <a:t>일찍 못 일어났어요. 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chemeClr val="tx2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1171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="" xmlns:a16="http://schemas.microsoft.com/office/drawing/2014/main" id="{60A6ADA7-FC35-E74A-B05C-1C304B4E5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33" y="1330220"/>
            <a:ext cx="8512439" cy="45243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ko-KR" altLang="en-US" dirty="0">
                <a:ea typeface="굴림" panose="020B0600000101010101" pitchFamily="34" charset="-127"/>
              </a:rPr>
              <a:t>수지는 아침을 안 (먹다) 점심을 일찍 먹어요.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수지는 아침을 안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먹었기 때문에 </a:t>
            </a:r>
            <a:r>
              <a:rPr lang="ko-KR" altLang="en-US" dirty="0">
                <a:ea typeface="굴림" panose="020B0600000101010101" pitchFamily="34" charset="-127"/>
              </a:rPr>
              <a:t>점심을 일찍 먹어요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endParaRPr lang="ko-KR" altLang="en-US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2.</a:t>
            </a:r>
            <a:r>
              <a:rPr lang="ko-KR" altLang="en-US" dirty="0">
                <a:ea typeface="굴림" panose="020B0600000101010101" pitchFamily="34" charset="-127"/>
              </a:rPr>
              <a:t>  어제 운동을 (하다) 다리가 아파요.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어제 운동을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했기 때문에 </a:t>
            </a:r>
            <a:r>
              <a:rPr lang="ko-KR" altLang="en-US" dirty="0">
                <a:ea typeface="굴림" panose="020B0600000101010101" pitchFamily="34" charset="-127"/>
              </a:rPr>
              <a:t>다리가 아파요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3.</a:t>
            </a:r>
            <a:r>
              <a:rPr lang="ko-KR" altLang="en-US" dirty="0">
                <a:ea typeface="굴림" panose="020B0600000101010101" pitchFamily="34" charset="-127"/>
              </a:rPr>
              <a:t> 저는 매일 (운동하다) 건강합니다.</a:t>
            </a:r>
            <a:endParaRPr lang="en-US" altLang="ko-KR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저는 매일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운동하기 때문에 </a:t>
            </a:r>
            <a:r>
              <a:rPr lang="ko-KR" altLang="en-US" dirty="0">
                <a:ea typeface="굴림" panose="020B0600000101010101" pitchFamily="34" charset="-127"/>
              </a:rPr>
              <a:t>건강합니다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  <a:endParaRPr lang="ko-KR" altLang="en-US" dirty="0">
              <a:ea typeface="굴림" panose="020B0600000101010101" pitchFamily="34" charset="-127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ko-KR" dirty="0">
                <a:ea typeface="굴림" panose="020B0600000101010101" pitchFamily="34" charset="-127"/>
              </a:rPr>
              <a:t>4.</a:t>
            </a:r>
            <a:r>
              <a:rPr lang="ko-KR" altLang="en-US" dirty="0">
                <a:ea typeface="굴림" panose="020B0600000101010101" pitchFamily="34" charset="-127"/>
              </a:rPr>
              <a:t> 저는 일찍 </a:t>
            </a:r>
            <a:r>
              <a:rPr lang="en-US" altLang="ko-KR" dirty="0">
                <a:ea typeface="굴림" panose="020B0600000101010101" pitchFamily="34" charset="-127"/>
              </a:rPr>
              <a:t>(</a:t>
            </a:r>
            <a:r>
              <a:rPr lang="ko-KR" altLang="en-US" dirty="0">
                <a:ea typeface="굴림" panose="020B0600000101010101" pitchFamily="34" charset="-127"/>
              </a:rPr>
              <a:t>자다</a:t>
            </a:r>
            <a:r>
              <a:rPr lang="en-US" altLang="ko-KR" dirty="0">
                <a:ea typeface="굴림" panose="020B0600000101010101" pitchFamily="34" charset="-127"/>
              </a:rPr>
              <a:t>)</a:t>
            </a:r>
            <a:r>
              <a:rPr lang="ko-KR" altLang="en-US" dirty="0">
                <a:ea typeface="굴림" panose="020B0600000101010101" pitchFamily="34" charset="-127"/>
              </a:rPr>
              <a:t> 일찍 일어납니다</a:t>
            </a:r>
            <a:r>
              <a:rPr lang="en-US" altLang="ko-KR" dirty="0">
                <a:ea typeface="굴림" panose="020B0600000101010101" pitchFamily="34" charset="-127"/>
              </a:rPr>
              <a:t>.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ko-KR" altLang="en-US" dirty="0">
                <a:ea typeface="굴림" panose="020B0600000101010101" pitchFamily="34" charset="-127"/>
              </a:rPr>
              <a:t>         저는 일찍 </a:t>
            </a:r>
            <a:r>
              <a:rPr lang="ko-KR" altLang="en-US" b="1" u="sng" dirty="0">
                <a:solidFill>
                  <a:srgbClr val="0070C0"/>
                </a:solidFill>
                <a:ea typeface="굴림" panose="020B0600000101010101" pitchFamily="34" charset="-127"/>
              </a:rPr>
              <a:t>자기 때문에 </a:t>
            </a:r>
            <a:r>
              <a:rPr lang="ko-KR" altLang="en-US" dirty="0">
                <a:ea typeface="굴림" panose="020B0600000101010101" pitchFamily="34" charset="-127"/>
              </a:rPr>
              <a:t>일찍 일어납니다</a:t>
            </a:r>
            <a:r>
              <a:rPr lang="en-US" altLang="ko-KR" dirty="0" smtClean="0">
                <a:ea typeface="굴림" panose="020B0600000101010101" pitchFamily="34" charset="-127"/>
              </a:rPr>
              <a:t>.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sp>
        <p:nvSpPr>
          <p:cNvPr id="199683" name="Text Box 3">
            <a:extLst>
              <a:ext uri="{FF2B5EF4-FFF2-40B4-BE49-F238E27FC236}">
                <a16:creationId xmlns="" xmlns:a16="http://schemas.microsoft.com/office/drawing/2014/main" id="{26BF2BFB-BDC3-5940-BDEF-D1168723E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33" y="332656"/>
            <a:ext cx="8512439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2800" dirty="0">
                <a:ea typeface="굴림" pitchFamily="50" charset="-127"/>
              </a:rPr>
              <a:t>                        </a:t>
            </a:r>
            <a:r>
              <a:rPr lang="en-US" altLang="ko-KR" sz="2800" dirty="0">
                <a:ea typeface="굴림" pitchFamily="50" charset="-127"/>
              </a:rPr>
              <a:t>-</a:t>
            </a:r>
            <a:r>
              <a:rPr lang="ko-KR" altLang="en-US" sz="2800" dirty="0" smtClean="0">
                <a:ea typeface="굴림" pitchFamily="50" charset="-127"/>
              </a:rPr>
              <a:t>기 </a:t>
            </a:r>
            <a:r>
              <a:rPr lang="ko-KR" altLang="en-US" sz="2800" dirty="0">
                <a:ea typeface="굴림" pitchFamily="50" charset="-127"/>
              </a:rPr>
              <a:t>때문에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79AE777-6A98-194D-B015-3394965436E3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="" xmlns:a16="http://schemas.microsoft.com/office/drawing/2014/main" id="{6CA0B7A5-8B3A-D546-8A4F-9300CC9BC2B9}"/>
              </a:ext>
            </a:extLst>
          </p:cNvPr>
          <p:cNvSpPr/>
          <p:nvPr/>
        </p:nvSpPr>
        <p:spPr>
          <a:xfrm>
            <a:off x="601508" y="2076329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="" xmlns:a16="http://schemas.microsoft.com/office/drawing/2014/main" id="{85BEEC71-5361-8F41-824C-CDFDE688CF96}"/>
              </a:ext>
            </a:extLst>
          </p:cNvPr>
          <p:cNvSpPr/>
          <p:nvPr/>
        </p:nvSpPr>
        <p:spPr>
          <a:xfrm>
            <a:off x="613691" y="3220218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="" xmlns:a16="http://schemas.microsoft.com/office/drawing/2014/main" id="{D930EC0E-E23D-5349-AD9C-95854BC010B1}"/>
              </a:ext>
            </a:extLst>
          </p:cNvPr>
          <p:cNvSpPr/>
          <p:nvPr/>
        </p:nvSpPr>
        <p:spPr>
          <a:xfrm>
            <a:off x="611560" y="4315896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>
            <a:extLst>
              <a:ext uri="{FF2B5EF4-FFF2-40B4-BE49-F238E27FC236}">
                <a16:creationId xmlns="" xmlns:a16="http://schemas.microsoft.com/office/drawing/2014/main" id="{19D3EBCA-2765-1B4A-8F30-060E27400E3E}"/>
              </a:ext>
            </a:extLst>
          </p:cNvPr>
          <p:cNvSpPr/>
          <p:nvPr/>
        </p:nvSpPr>
        <p:spPr>
          <a:xfrm>
            <a:off x="641615" y="5371298"/>
            <a:ext cx="360040" cy="216024"/>
          </a:xfrm>
          <a:prstGeom prst="rightArrow">
            <a:avLst>
              <a:gd name="adj1" fmla="val 50000"/>
              <a:gd name="adj2" fmla="val 412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1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199683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연습해요 </a:t>
            </a:r>
            <a:r>
              <a:rPr lang="en-US" altLang="ko-KR" sz="3600" dirty="0"/>
              <a:t>  </a:t>
            </a:r>
            <a:r>
              <a:rPr lang="en-US" altLang="ko-KR" sz="2400" dirty="0"/>
              <a:t>P</a:t>
            </a:r>
            <a:r>
              <a:rPr lang="en-US" altLang="ko-KR" sz="2400" dirty="0" smtClean="0"/>
              <a:t>. 102</a:t>
            </a:r>
            <a:endParaRPr lang="en-US" sz="24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3F7DAC9-945F-744D-A8B6-5C55ED09B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60" y="980728"/>
            <a:ext cx="8075240" cy="511256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706D5A82-4A48-074A-AA0F-418280FBF82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02D47E-C1AA-D242-AE53-79F368084056}"/>
              </a:ext>
            </a:extLst>
          </p:cNvPr>
          <p:cNvSpPr txBox="1"/>
          <p:nvPr/>
        </p:nvSpPr>
        <p:spPr>
          <a:xfrm>
            <a:off x="5076056" y="3482238"/>
            <a:ext cx="122413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담지 말고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612289C-3377-614C-A1E8-EB040E2C5446}"/>
              </a:ext>
            </a:extLst>
          </p:cNvPr>
          <p:cNvSpPr txBox="1"/>
          <p:nvPr/>
        </p:nvSpPr>
        <p:spPr>
          <a:xfrm>
            <a:off x="5220072" y="4401440"/>
            <a:ext cx="129614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쓰지 말고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739933-ADB5-B24E-A2AF-B8477CB02A49}"/>
              </a:ext>
            </a:extLst>
          </p:cNvPr>
          <p:cNvSpPr txBox="1"/>
          <p:nvPr/>
        </p:nvSpPr>
        <p:spPr>
          <a:xfrm>
            <a:off x="5292080" y="5265536"/>
            <a:ext cx="165618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사용하지 말고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B241D1-7CDB-C244-9326-08D5EEFB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8BE4B5A-0DF4-6C46-8FED-A746F8E49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8147248" cy="5073427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87E7DD7-1B9C-F54E-93F8-9AFE3D61171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1365490-C2A5-4D40-97A5-D31B3AD8486A}"/>
              </a:ext>
            </a:extLst>
          </p:cNvPr>
          <p:cNvSpPr txBox="1"/>
          <p:nvPr/>
        </p:nvSpPr>
        <p:spPr>
          <a:xfrm>
            <a:off x="4788024" y="2903126"/>
            <a:ext cx="14401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사용하려면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E33A1E-3F02-6A4D-B844-A5124E93D996}"/>
              </a:ext>
            </a:extLst>
          </p:cNvPr>
          <p:cNvSpPr txBox="1"/>
          <p:nvPr/>
        </p:nvSpPr>
        <p:spPr>
          <a:xfrm>
            <a:off x="4716016" y="3951888"/>
            <a:ext cx="122413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잘하려면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7A98D0-E273-7B46-A0C4-8B5956C30C86}"/>
              </a:ext>
            </a:extLst>
          </p:cNvPr>
          <p:cNvSpPr txBox="1"/>
          <p:nvPr/>
        </p:nvSpPr>
        <p:spPr>
          <a:xfrm>
            <a:off x="4499992" y="4959337"/>
            <a:ext cx="93610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자려면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52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12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환경을 보호하려면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?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‘To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protect the environment</a:t>
            </a:r>
            <a: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?’</a:t>
            </a: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3933056"/>
            <a:ext cx="8316416" cy="230425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 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복습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</a:p>
          <a:p>
            <a:pPr>
              <a:spcBef>
                <a:spcPct val="0"/>
              </a:spcBef>
            </a:pPr>
            <a:endParaRPr kumimoji="1" lang="en-US" altLang="ko-KR" sz="28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- </a:t>
            </a:r>
            <a:r>
              <a:rPr kumimoji="1" lang="ko-KR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지 말고  </a:t>
            </a:r>
            <a:endParaRPr kumimoji="1" lang="en-US" altLang="ko-KR" sz="28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V-</a:t>
            </a:r>
            <a:r>
              <a:rPr kumimoji="1" lang="ko-KR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기때문에</a:t>
            </a:r>
            <a:endParaRPr kumimoji="1" lang="en-US" altLang="ko-KR" sz="28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-(</a:t>
            </a:r>
            <a:r>
              <a:rPr kumimoji="1" lang="ko-KR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sz="28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려면</a:t>
            </a:r>
            <a:endParaRPr kumimoji="1" lang="en-US" altLang="ko-KR" sz="28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생활 속 환경보호 실천 방법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10" y="1257753"/>
            <a:ext cx="8200050" cy="728104"/>
          </a:xfrm>
          <a:solidFill>
            <a:schemeClr val="bg1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https://www.youtube.com/watch?v=StKNiYbB8Iw</a:t>
            </a:r>
            <a:endParaRPr lang="en-US" sz="24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6EDE6951-CEB3-3D46-890A-478B45AF5BD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07D5C603-0444-0C48-A6FC-DE35F6B35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10" y="2132856"/>
            <a:ext cx="6019121" cy="4104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xmlns="" id="{456A7269-CCFC-3A46-B7CF-AFBE6BA048C9}"/>
              </a:ext>
            </a:extLst>
          </p:cNvPr>
          <p:cNvSpPr/>
          <p:nvPr/>
        </p:nvSpPr>
        <p:spPr>
          <a:xfrm>
            <a:off x="6882169" y="2924944"/>
            <a:ext cx="1944216" cy="3133558"/>
          </a:xfrm>
          <a:prstGeom prst="wedgeRectCallout">
            <a:avLst>
              <a:gd name="adj1" fmla="val -25276"/>
              <a:gd name="adj2" fmla="val -778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위의 사이트를 눌러 뉴스 영상을 보고 생활 속에서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실천할 수 있는 환경보호 방법에는 어떤 것이 있는지 알아볼까요</a:t>
            </a:r>
            <a:r>
              <a:rPr lang="en-US" altLang="ko-KR" sz="1600" dirty="0">
                <a:solidFill>
                  <a:schemeClr val="tx1"/>
                </a:solidFill>
              </a:rPr>
              <a:t>?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4530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CDF9AA-8C90-CC43-B54A-E23ECD6B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말해 보세요</a:t>
            </a:r>
            <a:r>
              <a:rPr lang="en-US" altLang="ko-KR" sz="3600" dirty="0"/>
              <a:t>    </a:t>
            </a:r>
            <a:r>
              <a:rPr lang="en-US" altLang="ko-KR" sz="2800" dirty="0"/>
              <a:t>P.103</a:t>
            </a:r>
            <a:endParaRPr lang="en-US" sz="28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1151A79-6229-5840-93DA-E22638547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52736"/>
            <a:ext cx="8229600" cy="5256584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6EEB632-92F1-164D-852D-F95040F4A39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386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AC9795-4E1C-8247-B961-DC8566CF2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3FF78471-4B7C-5643-8636-2E2345752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656"/>
            <a:ext cx="8363272" cy="583264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E6D8CE8-C149-8741-B66C-DFC8255D100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82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BE6C6A-6C87-1744-92D8-FE890ECA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들어 보세요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E4BD4F9-9ACA-6E4C-A45E-7C6D81480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49" y="980728"/>
            <a:ext cx="8229599" cy="5184576"/>
          </a:xfrm>
        </p:spPr>
      </p:pic>
      <p:pic>
        <p:nvPicPr>
          <p:cNvPr id="6" name="Track 035.mp3" descr="Track 035.mp3">
            <a:hlinkClick r:id="" action="ppaction://media"/>
            <a:extLst>
              <a:ext uri="{FF2B5EF4-FFF2-40B4-BE49-F238E27FC236}">
                <a16:creationId xmlns:a16="http://schemas.microsoft.com/office/drawing/2014/main" xmlns="" id="{617D5946-0FF2-2249-9E86-4C1560BFD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9441" y="2060848"/>
            <a:ext cx="812800" cy="812800"/>
          </a:xfrm>
          <a:prstGeom prst="rect">
            <a:avLst/>
          </a:prstGeom>
          <a:noFill/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6613CDE-F710-7249-960E-E69C2067CC68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D9C5F1ED-37BD-2442-B5E4-169FBB81FF25}"/>
              </a:ext>
            </a:extLst>
          </p:cNvPr>
          <p:cNvCxnSpPr/>
          <p:nvPr/>
        </p:nvCxnSpPr>
        <p:spPr>
          <a:xfrm>
            <a:off x="2098068" y="3573016"/>
            <a:ext cx="4968552" cy="144016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A5AB4607-F057-7140-B401-6CE1B5F8C37C}"/>
              </a:ext>
            </a:extLst>
          </p:cNvPr>
          <p:cNvCxnSpPr/>
          <p:nvPr/>
        </p:nvCxnSpPr>
        <p:spPr>
          <a:xfrm flipH="1">
            <a:off x="2123728" y="3645024"/>
            <a:ext cx="2448272" cy="144016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C502FFBB-2281-3D42-926E-D4BDBACBBC16}"/>
              </a:ext>
            </a:extLst>
          </p:cNvPr>
          <p:cNvCxnSpPr/>
          <p:nvPr/>
        </p:nvCxnSpPr>
        <p:spPr>
          <a:xfrm flipH="1">
            <a:off x="4716016" y="3645024"/>
            <a:ext cx="2376264" cy="144016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5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38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EFF21D6-7A22-D247-8FC1-31E15A451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8" y="439738"/>
            <a:ext cx="8203777" cy="5721499"/>
          </a:xfrm>
        </p:spPr>
      </p:pic>
      <p:pic>
        <p:nvPicPr>
          <p:cNvPr id="6" name="Track 036.mp3" descr="Track 036.mp3">
            <a:hlinkClick r:id="" action="ppaction://media"/>
            <a:extLst>
              <a:ext uri="{FF2B5EF4-FFF2-40B4-BE49-F238E27FC236}">
                <a16:creationId xmlns:a16="http://schemas.microsoft.com/office/drawing/2014/main" xmlns="" id="{C2378E99-AE58-A348-8E5C-B6C353B370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439738"/>
            <a:ext cx="812800" cy="812800"/>
          </a:xfrm>
          <a:prstGeom prst="rect">
            <a:avLst/>
          </a:prstGeom>
          <a:noFill/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5F58011C-73DD-A54C-BFCD-C9D11365A19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D9AF7EB-D0B4-E64B-914B-D927A005C3C8}"/>
              </a:ext>
            </a:extLst>
          </p:cNvPr>
          <p:cNvSpPr txBox="1"/>
          <p:nvPr/>
        </p:nvSpPr>
        <p:spPr>
          <a:xfrm>
            <a:off x="1259632" y="2060848"/>
            <a:ext cx="729352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0070C0"/>
                </a:solidFill>
              </a:rPr>
              <a:t>사람들 틈 속에서 힘들게 버스 타지 않아도 되고</a:t>
            </a:r>
            <a:r>
              <a:rPr lang="en-US" altLang="ko-KR" sz="2000" dirty="0">
                <a:solidFill>
                  <a:srgbClr val="0070C0"/>
                </a:solidFill>
              </a:rPr>
              <a:t>,</a:t>
            </a:r>
            <a:r>
              <a:rPr lang="ko-KR" altLang="en-US" sz="2000" dirty="0">
                <a:solidFill>
                  <a:srgbClr val="0070C0"/>
                </a:solidFill>
              </a:rPr>
              <a:t> 시원한 자연 공기를 느낄 수도 있어요</a:t>
            </a:r>
            <a:r>
              <a:rPr lang="en-US" altLang="ko-KR" sz="2000" dirty="0">
                <a:solidFill>
                  <a:srgbClr val="0070C0"/>
                </a:solidFill>
              </a:rPr>
              <a:t>.</a:t>
            </a:r>
            <a:r>
              <a:rPr lang="ko-KR" altLang="en-US" sz="2000" dirty="0">
                <a:solidFill>
                  <a:srgbClr val="0070C0"/>
                </a:solidFill>
              </a:rPr>
              <a:t> 교통비를 절약하고 운동도 할 수 있고  환경을 보호할 수도 있어요</a:t>
            </a:r>
            <a:r>
              <a:rPr lang="en-US" altLang="ko-KR" sz="2000" dirty="0">
                <a:solidFill>
                  <a:srgbClr val="0070C0"/>
                </a:solidFill>
              </a:rPr>
              <a:t>.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105523" y="3732707"/>
            <a:ext cx="357066" cy="348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0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7F0E9E-F449-DB4A-9690-C14928AA3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읽어 보세요</a:t>
            </a:r>
            <a:endParaRPr lang="en-US" sz="3600" dirty="0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B62D7435-09D7-3545-AED4-FBEE4985D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64" y="1052736"/>
            <a:ext cx="8229600" cy="511256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B0295C0A-AA35-9A4C-BC40-262306F749A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1779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B93D47-AF87-3249-9EAE-A5CC60599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538CE20-336E-4147-9695-F439EA110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8" y="1072042"/>
            <a:ext cx="8373821" cy="523727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9CD20BCE-B2E3-3643-A2F5-63D1D722CF6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8CC3F2D-121D-FA4D-9D12-505E1C8A149E}"/>
              </a:ext>
            </a:extLst>
          </p:cNvPr>
          <p:cNvSpPr txBox="1"/>
          <p:nvPr/>
        </p:nvSpPr>
        <p:spPr>
          <a:xfrm>
            <a:off x="1187624" y="1628800"/>
            <a:ext cx="108012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땅 오염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313C153-896E-A949-903D-443DCF659150}"/>
              </a:ext>
            </a:extLst>
          </p:cNvPr>
          <p:cNvSpPr txBox="1"/>
          <p:nvPr/>
        </p:nvSpPr>
        <p:spPr>
          <a:xfrm>
            <a:off x="1187624" y="2852936"/>
            <a:ext cx="100811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물 오염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A78ABC-AA2B-0642-93B5-0ECBF6E27190}"/>
              </a:ext>
            </a:extLst>
          </p:cNvPr>
          <p:cNvSpPr txBox="1"/>
          <p:nvPr/>
        </p:nvSpPr>
        <p:spPr>
          <a:xfrm>
            <a:off x="827584" y="4077072"/>
            <a:ext cx="777686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조금 불편하지만 가까운 거리는 걷기</a:t>
            </a:r>
            <a:r>
              <a:rPr lang="en-US" altLang="ko-KR" sz="1600" dirty="0">
                <a:solidFill>
                  <a:srgbClr val="0070C0"/>
                </a:solidFill>
              </a:rPr>
              <a:t>,</a:t>
            </a:r>
            <a:r>
              <a:rPr lang="ko-KR" altLang="en-US" sz="1600" dirty="0">
                <a:solidFill>
                  <a:srgbClr val="0070C0"/>
                </a:solidFill>
              </a:rPr>
              <a:t> 일회용품 사용하지 않기</a:t>
            </a:r>
            <a:r>
              <a:rPr lang="en-US" altLang="ko-KR" sz="1600" dirty="0">
                <a:solidFill>
                  <a:srgbClr val="0070C0"/>
                </a:solidFill>
              </a:rPr>
              <a:t>,</a:t>
            </a:r>
            <a:r>
              <a:rPr lang="ko-KR" altLang="en-US" sz="1600" dirty="0">
                <a:solidFill>
                  <a:srgbClr val="0070C0"/>
                </a:solidFill>
              </a:rPr>
              <a:t> 먹을 만큼의 음식만 담아서 먹기 등을 할 수 있어요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9647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863E61-B033-954E-AE2C-4E2FDA32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써 보세요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1020DA4-D526-5846-AB7D-8DFABD0F7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147248" cy="5361459"/>
          </a:xfr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15B85A9E-7343-9A45-B2B0-CEA645123DF5}"/>
              </a:ext>
            </a:extLst>
          </p:cNvPr>
          <p:cNvSpPr/>
          <p:nvPr/>
        </p:nvSpPr>
        <p:spPr>
          <a:xfrm>
            <a:off x="6876256" y="4462168"/>
            <a:ext cx="2160240" cy="1800200"/>
          </a:xfrm>
          <a:prstGeom prst="wedgeEllipseCallout">
            <a:avLst>
              <a:gd name="adj1" fmla="val -50458"/>
              <a:gd name="adj2" fmla="val -7097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‘</a:t>
            </a:r>
            <a:r>
              <a:rPr lang="ko-KR" altLang="en-US" dirty="0" smtClean="0"/>
              <a:t>환경보호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위해 </a:t>
            </a:r>
            <a:r>
              <a:rPr lang="ko-KR" altLang="en-US" dirty="0"/>
              <a:t>뭘 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7523181C-42A6-604C-9AD0-7AB49BBD64D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9505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DF0974-BDD0-3B4F-B7E1-4CFCBD28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글쓰기</a:t>
            </a:r>
            <a:r>
              <a:rPr lang="ko-KR" altLang="en-US" dirty="0"/>
              <a:t> </a:t>
            </a:r>
            <a:r>
              <a:rPr lang="en-US" altLang="ko-KR" sz="2800" dirty="0"/>
              <a:t>(</a:t>
            </a:r>
            <a:r>
              <a:rPr lang="ko-KR" altLang="en-US" sz="2800" dirty="0"/>
              <a:t>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BF8B7F4F-049D-9E40-98F9-3B7D69D601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64" y="1124744"/>
            <a:ext cx="8229600" cy="511256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E91B012-E936-5546-8809-1F0437211A6E}"/>
              </a:ext>
            </a:extLst>
          </p:cNvPr>
          <p:cNvSpPr txBox="1"/>
          <p:nvPr/>
        </p:nvSpPr>
        <p:spPr>
          <a:xfrm>
            <a:off x="6300192" y="436510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endParaRPr lang="en-US" dirty="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xmlns="" id="{3A5CCB47-A83A-1E40-8BC7-A0E3FB975FAF}"/>
              </a:ext>
            </a:extLst>
          </p:cNvPr>
          <p:cNvSpPr/>
          <p:nvPr/>
        </p:nvSpPr>
        <p:spPr>
          <a:xfrm>
            <a:off x="6804248" y="4221088"/>
            <a:ext cx="2232248" cy="185699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002060"/>
                </a:solidFill>
              </a:rPr>
              <a:t>‘</a:t>
            </a:r>
            <a:r>
              <a:rPr lang="ko-KR" altLang="en-US" dirty="0">
                <a:solidFill>
                  <a:srgbClr val="002060"/>
                </a:solidFill>
              </a:rPr>
              <a:t>환경보호</a:t>
            </a:r>
            <a:r>
              <a:rPr lang="en-US" altLang="ko-KR" dirty="0">
                <a:solidFill>
                  <a:srgbClr val="002060"/>
                </a:solidFill>
              </a:rPr>
              <a:t>’</a:t>
            </a:r>
            <a:r>
              <a:rPr lang="ko-KR" altLang="en-US" dirty="0">
                <a:solidFill>
                  <a:srgbClr val="002060"/>
                </a:solidFill>
              </a:rPr>
              <a:t> 주제로 글을 써 볼까요</a:t>
            </a:r>
            <a:r>
              <a:rPr lang="en-US" altLang="ko-KR" dirty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87CC287D-5C41-CD4D-849B-6ECF18788D2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7357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200" dirty="0"/>
              <a:t>&lt;</a:t>
            </a:r>
            <a:r>
              <a:rPr lang="ko-KR" altLang="en-US" sz="3200" dirty="0"/>
              <a:t>지구가 </a:t>
            </a:r>
            <a:r>
              <a:rPr lang="ko-KR" altLang="en-US" sz="3200" dirty="0" err="1"/>
              <a:t>아프대요</a:t>
            </a:r>
            <a:r>
              <a:rPr lang="en-US" altLang="ko-KR" sz="3200" dirty="0"/>
              <a:t>&gt;</a:t>
            </a:r>
            <a:r>
              <a:rPr lang="ko-KR" altLang="en-US" sz="3200" dirty="0"/>
              <a:t>  </a:t>
            </a:r>
            <a:r>
              <a:rPr lang="en-US" altLang="ko-KR" sz="3200" dirty="0"/>
              <a:t>(</a:t>
            </a:r>
            <a:r>
              <a:rPr lang="ko-KR" altLang="en-US" sz="3200" dirty="0"/>
              <a:t>영상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335" y="1258830"/>
            <a:ext cx="8200050" cy="728104"/>
          </a:xfrm>
          <a:solidFill>
            <a:schemeClr val="bg1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ko-KR" altLang="en-US" sz="2400" dirty="0"/>
              <a:t> </a:t>
            </a:r>
            <a:r>
              <a:rPr 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en-US" sz="2400" dirty="0" smtClean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www.youtube.com/watch?v=zn7Zd-IBKQ0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6EDE6951-CEB3-3D46-890A-478B45AF5BD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xmlns="" id="{767EF303-34F9-0A47-BDB0-7BB199CDE08C}"/>
              </a:ext>
            </a:extLst>
          </p:cNvPr>
          <p:cNvSpPr/>
          <p:nvPr/>
        </p:nvSpPr>
        <p:spPr>
          <a:xfrm>
            <a:off x="6882169" y="3466214"/>
            <a:ext cx="1944216" cy="2592288"/>
          </a:xfrm>
          <a:prstGeom prst="wedgeRectCallout">
            <a:avLst>
              <a:gd name="adj1" fmla="val -22542"/>
              <a:gd name="adj2" fmla="val -1019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위의 사이트를 눌러 영상을 보세요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그리고 다음 질문에 답을 해 볼까요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 descr="A picture containing blue, red, room, man&#10;&#10;Description automatically generated">
            <a:extLst>
              <a:ext uri="{FF2B5EF4-FFF2-40B4-BE49-F238E27FC236}">
                <a16:creationId xmlns:a16="http://schemas.microsoft.com/office/drawing/2014/main" xmlns="" id="{59661A70-F35F-F84D-B3F4-C8B193A29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29" y="2564903"/>
            <a:ext cx="5544649" cy="33326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20073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xmlns="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지구를 건강하게 지키려면 어떻게 해야 할까요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xmlns="" id="{F99CA9A4-80B7-924D-87DD-AD2ED27B6405}"/>
              </a:ext>
            </a:extLst>
          </p:cNvPr>
          <p:cNvSpPr/>
          <p:nvPr/>
        </p:nvSpPr>
        <p:spPr>
          <a:xfrm>
            <a:off x="5292080" y="79592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환경보호를 위해 우리가 할 수 있는 일은 무엇일까요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xmlns="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624"/>
            <a:ext cx="8229600" cy="7780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  </a:t>
            </a:r>
            <a:r>
              <a:rPr lang="en-US" altLang="ko-KR" sz="3600" dirty="0"/>
              <a:t>&lt;</a:t>
            </a:r>
            <a:r>
              <a:rPr lang="ko-KR" altLang="en-US" sz="3600" dirty="0"/>
              <a:t>지구가 </a:t>
            </a:r>
            <a:r>
              <a:rPr lang="ko-KR" altLang="en-US" sz="3600" dirty="0" err="1"/>
              <a:t>아프대요</a:t>
            </a:r>
            <a:r>
              <a:rPr lang="en-US" altLang="ko-KR" sz="3600" dirty="0"/>
              <a:t>&gt;</a:t>
            </a:r>
            <a:r>
              <a:rPr lang="ko-KR" altLang="en-US" sz="3600" dirty="0"/>
              <a:t>  </a:t>
            </a:r>
            <a:r>
              <a:rPr lang="en-US" altLang="ko-KR" sz="2800" dirty="0"/>
              <a:t>(</a:t>
            </a:r>
            <a:r>
              <a:rPr lang="ko-KR" altLang="en-US" sz="2800" dirty="0"/>
              <a:t>쓰기 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268759"/>
            <a:ext cx="8229600" cy="2736304"/>
          </a:xfrm>
        </p:spPr>
        <p:txBody>
          <a:bodyPr/>
          <a:lstStyle/>
          <a:p>
            <a:r>
              <a:rPr lang="en-US" altLang="ko-KR" sz="2600" dirty="0"/>
              <a:t>‘</a:t>
            </a:r>
            <a:r>
              <a:rPr lang="ko-KR" altLang="en-US" sz="2600" dirty="0"/>
              <a:t>지구가 </a:t>
            </a:r>
            <a:r>
              <a:rPr lang="ko-KR" altLang="en-US" sz="2600" dirty="0" err="1"/>
              <a:t>아프대요</a:t>
            </a:r>
            <a:r>
              <a:rPr lang="en-US" altLang="ko-KR" sz="2600" dirty="0"/>
              <a:t>’</a:t>
            </a:r>
            <a:r>
              <a:rPr lang="ko-KR" altLang="en-US" sz="2600" dirty="0"/>
              <a:t> 영상을 보고 다음 질문에 답을 해 보세요</a:t>
            </a:r>
            <a:r>
              <a:rPr lang="en-US" altLang="ko-KR" sz="2600" dirty="0"/>
              <a:t>.</a:t>
            </a:r>
          </a:p>
          <a:p>
            <a:endParaRPr lang="en-US" sz="2600" dirty="0"/>
          </a:p>
          <a:p>
            <a:endParaRPr lang="en-US" sz="2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005821"/>
              </p:ext>
            </p:extLst>
          </p:nvPr>
        </p:nvGraphicFramePr>
        <p:xfrm>
          <a:off x="374848" y="2636911"/>
          <a:ext cx="8229600" cy="1440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75576777"/>
                    </a:ext>
                  </a:extLst>
                </a:gridCol>
              </a:tblGrid>
              <a:tr h="1440161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우리 지구가 </a:t>
                      </a:r>
                      <a:r>
                        <a:rPr lang="ko-KR" altLang="en-US" sz="2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아프대요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.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우리 지구를 깨끗하게 지키기 위해서 우리는 무엇을 해야 할까요</a:t>
                      </a:r>
                      <a:r>
                        <a:rPr lang="en-US" altLang="ko-KR" sz="28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  <a:endParaRPr lang="en-US" altLang="ko-KR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137164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5BEB2D-5169-D248-AA06-547A8379F4DB}"/>
              </a:ext>
            </a:extLst>
          </p:cNvPr>
          <p:cNvSpPr txBox="1"/>
          <p:nvPr/>
        </p:nvSpPr>
        <p:spPr>
          <a:xfrm>
            <a:off x="374848" y="4421143"/>
            <a:ext cx="8229600" cy="129266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2600" dirty="0">
                <a:solidFill>
                  <a:schemeClr val="tx1"/>
                </a:solidFill>
              </a:rPr>
              <a:t>2.</a:t>
            </a:r>
            <a:r>
              <a:rPr lang="ko-KR" altLang="en-US" sz="2600" dirty="0">
                <a:solidFill>
                  <a:schemeClr val="tx1"/>
                </a:solidFill>
              </a:rPr>
              <a:t> 다음 단어의 뜻을 영어로 써 보세요</a:t>
            </a:r>
            <a:r>
              <a:rPr lang="en-US" altLang="ko-KR" sz="2600" dirty="0">
                <a:solidFill>
                  <a:schemeClr val="tx1"/>
                </a:solidFill>
              </a:rPr>
              <a:t>.</a:t>
            </a:r>
          </a:p>
          <a:p>
            <a:endParaRPr lang="en-US" altLang="ko-KR" sz="2600" dirty="0">
              <a:solidFill>
                <a:schemeClr val="tx1"/>
              </a:solidFill>
            </a:endParaRPr>
          </a:p>
          <a:p>
            <a:r>
              <a:rPr lang="ko-KR" altLang="en-US" sz="2600" dirty="0">
                <a:solidFill>
                  <a:schemeClr val="tx1"/>
                </a:solidFill>
              </a:rPr>
              <a:t> </a:t>
            </a:r>
            <a:r>
              <a:rPr lang="en-US" altLang="ko-KR" sz="2600" dirty="0">
                <a:solidFill>
                  <a:schemeClr val="tx1"/>
                </a:solidFill>
              </a:rPr>
              <a:t>1)</a:t>
            </a:r>
            <a:r>
              <a:rPr lang="ko-KR" altLang="en-US" sz="2600" dirty="0">
                <a:solidFill>
                  <a:schemeClr val="tx1"/>
                </a:solidFill>
              </a:rPr>
              <a:t> 쓰레기 </a:t>
            </a:r>
            <a:r>
              <a:rPr lang="ko-KR" altLang="en-US" sz="2600" dirty="0" smtClean="0">
                <a:solidFill>
                  <a:schemeClr val="tx1"/>
                </a:solidFill>
              </a:rPr>
              <a:t> </a:t>
            </a:r>
            <a:r>
              <a:rPr lang="en-US" altLang="ko-KR" sz="2600" dirty="0" smtClean="0">
                <a:solidFill>
                  <a:schemeClr val="tx1"/>
                </a:solidFill>
              </a:rPr>
              <a:t>2</a:t>
            </a:r>
            <a:r>
              <a:rPr lang="en-US" altLang="ko-KR" sz="2600" dirty="0">
                <a:solidFill>
                  <a:schemeClr val="tx1"/>
                </a:solidFill>
              </a:rPr>
              <a:t>)</a:t>
            </a:r>
            <a:r>
              <a:rPr lang="ko-KR" altLang="en-US" sz="2600" dirty="0">
                <a:solidFill>
                  <a:schemeClr val="tx1"/>
                </a:solidFill>
              </a:rPr>
              <a:t> 외계인 </a:t>
            </a:r>
            <a:r>
              <a:rPr lang="ko-KR" altLang="en-US" sz="2600" dirty="0" smtClean="0">
                <a:solidFill>
                  <a:schemeClr val="tx1"/>
                </a:solidFill>
              </a:rPr>
              <a:t> </a:t>
            </a:r>
            <a:r>
              <a:rPr lang="en-US" altLang="ko-KR" sz="2600" dirty="0" smtClean="0">
                <a:solidFill>
                  <a:schemeClr val="tx1"/>
                </a:solidFill>
              </a:rPr>
              <a:t>3) </a:t>
            </a:r>
            <a:r>
              <a:rPr lang="ko-KR" altLang="en-US" sz="2600" dirty="0" smtClean="0">
                <a:solidFill>
                  <a:schemeClr val="tx1"/>
                </a:solidFill>
              </a:rPr>
              <a:t>세제  </a:t>
            </a:r>
            <a:r>
              <a:rPr lang="en-US" altLang="ko-KR" sz="2600" dirty="0" smtClean="0">
                <a:solidFill>
                  <a:schemeClr val="tx1"/>
                </a:solidFill>
              </a:rPr>
              <a:t>4</a:t>
            </a:r>
            <a:r>
              <a:rPr lang="en-US" altLang="ko-KR" sz="2600" dirty="0">
                <a:solidFill>
                  <a:schemeClr val="tx1"/>
                </a:solidFill>
              </a:rPr>
              <a:t>)</a:t>
            </a:r>
            <a:r>
              <a:rPr lang="ko-KR" altLang="en-US" sz="2600" dirty="0">
                <a:solidFill>
                  <a:schemeClr val="tx1"/>
                </a:solidFill>
              </a:rPr>
              <a:t> 숨을 쉬다 </a:t>
            </a:r>
            <a:r>
              <a:rPr lang="ko-KR" altLang="en-US" sz="2600" dirty="0" smtClean="0">
                <a:solidFill>
                  <a:schemeClr val="tx1"/>
                </a:solidFill>
              </a:rPr>
              <a:t> </a:t>
            </a:r>
            <a:r>
              <a:rPr lang="en-US" altLang="ko-KR" sz="2600" dirty="0" smtClean="0">
                <a:solidFill>
                  <a:schemeClr val="tx1"/>
                </a:solidFill>
              </a:rPr>
              <a:t>5</a:t>
            </a:r>
            <a:r>
              <a:rPr lang="en-US" altLang="ko-KR" sz="2600" dirty="0">
                <a:solidFill>
                  <a:schemeClr val="tx1"/>
                </a:solidFill>
              </a:rPr>
              <a:t>)</a:t>
            </a:r>
            <a:r>
              <a:rPr lang="ko-KR" altLang="en-US" sz="2600" dirty="0">
                <a:solidFill>
                  <a:schemeClr val="tx1"/>
                </a:solidFill>
              </a:rPr>
              <a:t> 약속 </a:t>
            </a:r>
            <a:endParaRPr lang="en-US" altLang="ko-KR" sz="2600" dirty="0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0B9D51D-15AD-6C4C-84D1-6795155C7D2F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974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345230-824F-D14A-9431-4AD0A966A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46" y="192639"/>
            <a:ext cx="8147248" cy="6403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문화를 배워요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E9D79FA-DD6A-7543-AB19-1FC195509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7920880" cy="5328592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99025DD1-0383-4646-BF9E-FACF3F89147F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xmlns="" id="{5E6AB65C-E9B2-6B41-BECE-3E43EA896434}"/>
              </a:ext>
            </a:extLst>
          </p:cNvPr>
          <p:cNvSpPr/>
          <p:nvPr/>
        </p:nvSpPr>
        <p:spPr>
          <a:xfrm>
            <a:off x="7283377" y="4077072"/>
            <a:ext cx="1872208" cy="1800200"/>
          </a:xfrm>
          <a:prstGeom prst="wedgeEllipseCallout">
            <a:avLst>
              <a:gd name="adj1" fmla="val -50458"/>
              <a:gd name="adj2" fmla="val -7097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재활용 쓰레기에는 어떤 것들이 있어요</a:t>
            </a:r>
            <a:r>
              <a:rPr lang="en-US" altLang="ko-KR" sz="1600" dirty="0"/>
              <a:t>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0237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956571-C600-A446-A23F-F2DFDE2A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sz="3600" dirty="0"/>
              <a:t>Workbook </a:t>
            </a:r>
            <a:r>
              <a:rPr lang="en-US" sz="3600" dirty="0" smtClean="0"/>
              <a:t>P. </a:t>
            </a:r>
            <a:r>
              <a:rPr lang="en-US" altLang="ko-KR" sz="3600" dirty="0" smtClean="0"/>
              <a:t>46-47</a:t>
            </a:r>
            <a:r>
              <a:rPr lang="en-US" sz="3600" dirty="0" smtClean="0"/>
              <a:t> </a:t>
            </a:r>
            <a:r>
              <a:rPr lang="en-US" sz="3600" dirty="0"/>
              <a:t>(</a:t>
            </a:r>
            <a:r>
              <a:rPr lang="ko-KR" altLang="en-US" sz="3600" dirty="0"/>
              <a:t>숙제</a:t>
            </a:r>
            <a:r>
              <a:rPr lang="en-US" altLang="ko-KR" sz="3600" dirty="0"/>
              <a:t>)</a:t>
            </a:r>
            <a:br>
              <a:rPr lang="en-US" altLang="ko-KR" sz="3600" dirty="0"/>
            </a:br>
            <a:r>
              <a:rPr lang="en-US" altLang="ko-KR" sz="3600" dirty="0"/>
              <a:t>(</a:t>
            </a:r>
            <a:r>
              <a:rPr lang="ko-KR" altLang="en-US" sz="2800" dirty="0"/>
              <a:t>정답은 워크북 </a:t>
            </a:r>
            <a:r>
              <a:rPr lang="en-US" altLang="ko-KR" sz="2800" dirty="0"/>
              <a:t>P.65 </a:t>
            </a:r>
            <a:r>
              <a:rPr lang="ko-KR" altLang="en-US" sz="2800" dirty="0"/>
              <a:t>참조하세요</a:t>
            </a:r>
            <a:r>
              <a:rPr lang="en-US" altLang="ko-KR" sz="2800" dirty="0"/>
              <a:t>)</a:t>
            </a:r>
            <a:r>
              <a:rPr lang="ko-KR" altLang="en-US" sz="3600" dirty="0"/>
              <a:t> 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81257803-A1E3-1544-8F7A-8896900B6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00034"/>
            <a:ext cx="8064896" cy="523727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3887B4A-E75F-2B40-B574-1D844818627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F0AB43-8892-D34B-992E-CAAF195CE644}"/>
              </a:ext>
            </a:extLst>
          </p:cNvPr>
          <p:cNvSpPr txBox="1"/>
          <p:nvPr/>
        </p:nvSpPr>
        <p:spPr>
          <a:xfrm>
            <a:off x="2339752" y="4803208"/>
            <a:ext cx="72008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종이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44B638-8F88-B349-9E44-39F2559CFA79}"/>
              </a:ext>
            </a:extLst>
          </p:cNvPr>
          <p:cNvSpPr txBox="1"/>
          <p:nvPr/>
        </p:nvSpPr>
        <p:spPr>
          <a:xfrm>
            <a:off x="1979712" y="5130148"/>
            <a:ext cx="14401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유리병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6875DFD-6DA0-DB49-8841-99E688FFC6B4}"/>
              </a:ext>
            </a:extLst>
          </p:cNvPr>
          <p:cNvSpPr txBox="1"/>
          <p:nvPr/>
        </p:nvSpPr>
        <p:spPr>
          <a:xfrm>
            <a:off x="2339752" y="5481312"/>
            <a:ext cx="57606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rgbClr val="FF0000"/>
                </a:solidFill>
              </a:rPr>
              <a:t>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20D349-F6FB-7D41-811C-B6C13BEC0329}"/>
              </a:ext>
            </a:extLst>
          </p:cNvPr>
          <p:cNvSpPr txBox="1"/>
          <p:nvPr/>
        </p:nvSpPr>
        <p:spPr>
          <a:xfrm>
            <a:off x="5678321" y="4791095"/>
            <a:ext cx="108012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종이컵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B99CF72-4F87-E340-8D36-586042244896}"/>
              </a:ext>
            </a:extLst>
          </p:cNvPr>
          <p:cNvSpPr txBox="1"/>
          <p:nvPr/>
        </p:nvSpPr>
        <p:spPr>
          <a:xfrm>
            <a:off x="5611713" y="5148316"/>
            <a:ext cx="123115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비닐봉지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5CDE8F-BCF9-B041-A8EF-7ED5F6546A80}"/>
              </a:ext>
            </a:extLst>
          </p:cNvPr>
          <p:cNvSpPr txBox="1"/>
          <p:nvPr/>
        </p:nvSpPr>
        <p:spPr>
          <a:xfrm>
            <a:off x="5738526" y="5481312"/>
            <a:ext cx="108012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음식물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9552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9" grpId="0"/>
      <p:bldP spid="10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6C820B-EF3F-1948-B7AA-FD7664879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C320749-0987-8C47-A872-95F1D3BCB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0" y="222998"/>
            <a:ext cx="8291264" cy="5840801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82C869B-46AF-DF4C-85C3-35C55C47C8C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081CB9-E3FF-874D-BC17-BFC4E0CB37D9}"/>
              </a:ext>
            </a:extLst>
          </p:cNvPr>
          <p:cNvSpPr txBox="1"/>
          <p:nvPr/>
        </p:nvSpPr>
        <p:spPr>
          <a:xfrm>
            <a:off x="1763688" y="3019293"/>
            <a:ext cx="216024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공기가 좋았습니다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90A2E6-DFFE-B146-BBD0-AF8EF381A72A}"/>
              </a:ext>
            </a:extLst>
          </p:cNvPr>
          <p:cNvSpPr txBox="1"/>
          <p:nvPr/>
        </p:nvSpPr>
        <p:spPr>
          <a:xfrm>
            <a:off x="5364088" y="3993616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물이 오염되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089493-85C8-CD4A-81DB-F2A9F1BDFB1F}"/>
              </a:ext>
            </a:extLst>
          </p:cNvPr>
          <p:cNvSpPr txBox="1"/>
          <p:nvPr/>
        </p:nvSpPr>
        <p:spPr>
          <a:xfrm>
            <a:off x="5076056" y="4929720"/>
            <a:ext cx="223224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공기가 나빠집니다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1710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8BDAFB-48EE-0143-959D-47442CF5B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receipt&#10;&#10;Description automatically generated">
            <a:extLst>
              <a:ext uri="{FF2B5EF4-FFF2-40B4-BE49-F238E27FC236}">
                <a16:creationId xmlns:a16="http://schemas.microsoft.com/office/drawing/2014/main" xmlns="" id="{F4BE83AB-B22B-0A41-8C88-E722933D8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35" y="274638"/>
            <a:ext cx="8463365" cy="5846705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9CEC5E35-0D83-C140-B4D3-6A02510A82D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Oval 5"/>
          <p:cNvSpPr/>
          <p:nvPr/>
        </p:nvSpPr>
        <p:spPr>
          <a:xfrm>
            <a:off x="4139834" y="1712920"/>
            <a:ext cx="324605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34644" y="3830768"/>
            <a:ext cx="324605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234643" y="5271592"/>
            <a:ext cx="324605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024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486FB7-EB23-3D49-93F4-D129C9E12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8E17B0EE-FF9F-B44F-89A9-343D7448D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4664"/>
            <a:ext cx="8311952" cy="5832648"/>
          </a:xfr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867FF700-E8A7-E046-AEE5-547AF1C3D3BE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9785" y="4647117"/>
            <a:ext cx="357066" cy="348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43716" y="5756853"/>
            <a:ext cx="392773" cy="348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663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276872"/>
            <a:ext cx="8105265" cy="190294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ko-KR" altLang="en-US" dirty="0" smtClean="0"/>
              <a:t> 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12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환경을 </a:t>
            </a:r>
            <a:r>
              <a:rPr kumimoji="1" lang="ko-KR" altLang="en-US" dirty="0" smtClean="0"/>
              <a:t>보호하려면</a:t>
            </a:r>
            <a:r>
              <a:rPr kumimoji="1" lang="en-US" altLang="ko-KR" dirty="0" smtClean="0"/>
              <a:t>?”</a:t>
            </a:r>
          </a:p>
          <a:p>
            <a:pPr marL="0" indent="0" algn="ctr">
              <a:buNone/>
              <a:defRPr/>
            </a:pPr>
            <a:r>
              <a:rPr lang="ko-KR" altLang="en-US" dirty="0" smtClean="0"/>
              <a:t>       </a:t>
            </a:r>
            <a:r>
              <a:rPr lang="en-US" dirty="0" smtClean="0">
                <a:hlinkClick r:id="rId2"/>
              </a:rPr>
              <a:t>http://gg.gg/i69uh</a:t>
            </a:r>
            <a:endParaRPr lang="en-US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r>
              <a:rPr lang="ko-KR" altLang="en-US" dirty="0"/>
              <a:t>   </a:t>
            </a:r>
            <a:endParaRPr lang="en-US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9883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891681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x-none" altLang="en-US" sz="2400" dirty="0"/>
              <a:t>오늘의</a:t>
            </a:r>
            <a:r>
              <a:rPr lang="ko-KR" altLang="en-US" sz="2400" dirty="0"/>
              <a:t> </a:t>
            </a:r>
            <a:r>
              <a:rPr lang="en-US" altLang="ko-KR" sz="2400" dirty="0"/>
              <a:t>12</a:t>
            </a:r>
            <a:r>
              <a:rPr lang="ko-KR" altLang="en-US" sz="2400" dirty="0"/>
              <a:t>과 문법 </a:t>
            </a:r>
            <a:r>
              <a:rPr lang="en-US" altLang="x-none" sz="2400" dirty="0"/>
              <a:t>PPT </a:t>
            </a:r>
            <a:r>
              <a:rPr lang="x-none" altLang="x-none" sz="2400" dirty="0"/>
              <a:t>복습</a:t>
            </a:r>
            <a:r>
              <a:rPr lang="x-none" altLang="en-US" sz="2400" dirty="0"/>
              <a:t>하기</a:t>
            </a:r>
            <a:endParaRPr lang="x-none" altLang="x-none" sz="24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지구가 아프대요</a:t>
            </a:r>
            <a:r>
              <a:rPr lang="en-US" altLang="ko-KR" sz="2400" dirty="0" smtClean="0"/>
              <a:t>&gt;</a:t>
            </a:r>
            <a:r>
              <a:rPr lang="ko-KR" altLang="en-US" sz="2400" dirty="0" smtClean="0"/>
              <a:t>의 </a:t>
            </a:r>
            <a:r>
              <a:rPr lang="ko-KR" altLang="en-US" sz="2400" dirty="0"/>
              <a:t>영상 </a:t>
            </a:r>
            <a:r>
              <a:rPr lang="x-none" altLang="x-none" sz="2400" dirty="0"/>
              <a:t>질문에 답하기</a:t>
            </a:r>
            <a:endParaRPr lang="en-US" altLang="x-none" sz="24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x-none" altLang="x-none" sz="2400" dirty="0"/>
              <a:t> </a:t>
            </a:r>
            <a:r>
              <a:rPr lang="en-US" altLang="x-none" sz="2400" dirty="0"/>
              <a:t> </a:t>
            </a:r>
            <a:endParaRPr lang="x-none" altLang="x-none" sz="24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 smtClean="0"/>
              <a:t>Quizlet</a:t>
            </a:r>
            <a:r>
              <a:rPr lang="ko-KR" altLang="en-US" sz="2400" dirty="0" smtClean="0"/>
              <a:t>으로 </a:t>
            </a:r>
            <a:r>
              <a:rPr lang="ko-KR" altLang="en-US" sz="2400" dirty="0"/>
              <a:t>단어 공부하기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/>
              </a:rPr>
              <a:t>http://gg.gg/i69uh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46-</a:t>
            </a:r>
            <a:r>
              <a:rPr lang="ko-KR" altLang="en-US" sz="2400" dirty="0"/>
              <a:t> </a:t>
            </a:r>
            <a:r>
              <a:rPr lang="en-US" altLang="ko-KR" sz="2400" dirty="0"/>
              <a:t>47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(12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x-none" altLang="x-none" sz="24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/>
              <a:t>4</a:t>
            </a:r>
            <a:r>
              <a:rPr lang="en-US" altLang="x-none" sz="2400" dirty="0"/>
              <a:t>. </a:t>
            </a:r>
            <a:r>
              <a:rPr lang="x-none" altLang="x-none" sz="2400" dirty="0"/>
              <a:t>일기</a:t>
            </a:r>
            <a:r>
              <a:rPr lang="en-US" altLang="x-none" sz="2400" dirty="0"/>
              <a:t> 1</a:t>
            </a:r>
            <a:r>
              <a:rPr lang="x-none" altLang="x-none" sz="2400" dirty="0"/>
              <a:t>주일</a:t>
            </a:r>
            <a:r>
              <a:rPr lang="en-US" altLang="x-none" sz="2400" dirty="0"/>
              <a:t> 1</a:t>
            </a:r>
            <a:r>
              <a:rPr lang="x-none" altLang="x-none" sz="2400" dirty="0" smtClean="0"/>
              <a:t>회</a:t>
            </a:r>
            <a:r>
              <a:rPr lang="en-US" altLang="x-none" sz="2400" dirty="0" smtClean="0"/>
              <a:t> </a:t>
            </a:r>
            <a:r>
              <a:rPr lang="x-none" altLang="x-none" sz="2400" dirty="0" smtClean="0"/>
              <a:t>이상 </a:t>
            </a:r>
            <a:r>
              <a:rPr lang="x-none" altLang="en-US" sz="2400" dirty="0"/>
              <a:t>쓰기</a:t>
            </a:r>
            <a:endParaRPr lang="x-none" altLang="x-none" sz="24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x-none" altLang="x-none" sz="2400" dirty="0"/>
              <a:t>읽고 내용 요약</a:t>
            </a:r>
            <a:r>
              <a:rPr lang="x-none" altLang="en-US" sz="2400" dirty="0"/>
              <a:t> </a:t>
            </a:r>
            <a:r>
              <a:rPr lang="en-US" altLang="x-none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 smtClean="0"/>
              <a:t>)</a:t>
            </a:r>
            <a:endParaRPr kumimoji="1" lang="en-US" altLang="en-US" sz="2400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496943" cy="11028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496943" cy="4968552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800" dirty="0">
                <a:solidFill>
                  <a:schemeClr val="tx1"/>
                </a:solidFill>
              </a:rPr>
              <a:t>1. </a:t>
            </a:r>
            <a:r>
              <a:rPr lang="ko-KR" altLang="en-US" sz="8800" dirty="0">
                <a:solidFill>
                  <a:schemeClr val="tx1"/>
                </a:solidFill>
              </a:rPr>
              <a:t>참조 교재</a:t>
            </a:r>
            <a:endParaRPr lang="en-US" altLang="ko-KR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800" dirty="0">
                <a:solidFill>
                  <a:schemeClr val="tx1"/>
                </a:solidFill>
              </a:rPr>
              <a:t>   </a:t>
            </a:r>
            <a:r>
              <a:rPr lang="en-US" altLang="ko-KR" sz="8800" dirty="0">
                <a:solidFill>
                  <a:schemeClr val="tx1"/>
                </a:solidFill>
              </a:rPr>
              <a:t>1)</a:t>
            </a:r>
            <a:r>
              <a:rPr lang="ko-KR" altLang="en-US" sz="88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8800" dirty="0" smtClean="0">
                <a:solidFill>
                  <a:schemeClr val="tx1"/>
                </a:solidFill>
              </a:rPr>
              <a:t>3-2 </a:t>
            </a:r>
            <a:r>
              <a:rPr lang="en-US" altLang="ko-KR" sz="8800" dirty="0">
                <a:solidFill>
                  <a:schemeClr val="tx1"/>
                </a:solidFill>
              </a:rPr>
              <a:t>(</a:t>
            </a:r>
            <a:r>
              <a:rPr lang="ko-KR" altLang="en-US" sz="8800" dirty="0">
                <a:solidFill>
                  <a:schemeClr val="tx1"/>
                </a:solidFill>
              </a:rPr>
              <a:t>영어권</a:t>
            </a:r>
            <a:r>
              <a:rPr lang="en-US" altLang="ko-KR" sz="8800" dirty="0">
                <a:solidFill>
                  <a:schemeClr val="tx1"/>
                </a:solidFill>
              </a:rPr>
              <a:t>)</a:t>
            </a:r>
            <a:r>
              <a:rPr lang="ko-KR" altLang="en-US" sz="8800" dirty="0">
                <a:solidFill>
                  <a:schemeClr val="tx1"/>
                </a:solidFill>
              </a:rPr>
              <a:t> </a:t>
            </a:r>
            <a:r>
              <a:rPr lang="en-US" altLang="ko-KR" sz="88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8800" dirty="0">
                <a:solidFill>
                  <a:schemeClr val="tx1"/>
                </a:solidFill>
              </a:rPr>
              <a:t> </a:t>
            </a:r>
            <a:endParaRPr lang="en-US" altLang="ko-KR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8800" dirty="0">
                <a:solidFill>
                  <a:schemeClr val="tx1"/>
                </a:solidFill>
              </a:rPr>
              <a:t>   </a:t>
            </a:r>
            <a:r>
              <a:rPr lang="en-US" altLang="ko-KR" sz="8800" dirty="0">
                <a:solidFill>
                  <a:schemeClr val="tx1"/>
                </a:solidFill>
              </a:rPr>
              <a:t>2)</a:t>
            </a:r>
            <a:r>
              <a:rPr lang="ko-KR" altLang="en-US" sz="88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8800" dirty="0">
                <a:solidFill>
                  <a:schemeClr val="tx1"/>
                </a:solidFill>
              </a:rPr>
              <a:t>3</a:t>
            </a:r>
            <a:r>
              <a:rPr lang="en-US" altLang="ko-KR" sz="8800" dirty="0" smtClean="0">
                <a:solidFill>
                  <a:schemeClr val="tx1"/>
                </a:solidFill>
              </a:rPr>
              <a:t>-2</a:t>
            </a:r>
            <a:r>
              <a:rPr lang="ko-KR" altLang="en-US" sz="8800" dirty="0" smtClean="0">
                <a:solidFill>
                  <a:schemeClr val="tx1"/>
                </a:solidFill>
              </a:rPr>
              <a:t> </a:t>
            </a:r>
            <a:r>
              <a:rPr lang="en-US" altLang="ko-KR" sz="8800" dirty="0">
                <a:solidFill>
                  <a:schemeClr val="tx1"/>
                </a:solidFill>
              </a:rPr>
              <a:t>(</a:t>
            </a:r>
            <a:r>
              <a:rPr lang="ko-KR" altLang="en-US" sz="8800" dirty="0">
                <a:solidFill>
                  <a:schemeClr val="tx1"/>
                </a:solidFill>
              </a:rPr>
              <a:t>범용</a:t>
            </a:r>
            <a:r>
              <a:rPr lang="en-US" altLang="ko-KR" sz="8800" dirty="0">
                <a:solidFill>
                  <a:schemeClr val="tx1"/>
                </a:solidFill>
              </a:rPr>
              <a:t>)</a:t>
            </a:r>
            <a:r>
              <a:rPr lang="ko-KR" altLang="en-US" sz="8800" dirty="0">
                <a:solidFill>
                  <a:schemeClr val="tx1"/>
                </a:solidFill>
              </a:rPr>
              <a:t>   </a:t>
            </a:r>
            <a:r>
              <a:rPr lang="en-US" altLang="ko-KR" sz="88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8800" dirty="0">
                <a:solidFill>
                  <a:schemeClr val="tx1"/>
                </a:solidFill>
              </a:rPr>
              <a:t> </a:t>
            </a:r>
            <a:endParaRPr lang="en-US" altLang="ko-KR" sz="8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800" dirty="0">
                <a:solidFill>
                  <a:schemeClr val="tx1"/>
                </a:solidFill>
              </a:rPr>
              <a:t>2.</a:t>
            </a:r>
            <a:r>
              <a:rPr lang="ko-KR" altLang="en-US" sz="8800" dirty="0">
                <a:solidFill>
                  <a:schemeClr val="tx1"/>
                </a:solidFill>
              </a:rPr>
              <a:t> 참조 자료</a:t>
            </a:r>
            <a:endParaRPr lang="en-US" altLang="ko-KR" sz="88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840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KLEAR </a:t>
            </a:r>
            <a:r>
              <a:rPr lang="en-US" sz="8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Textbook </a:t>
            </a:r>
            <a:r>
              <a:rPr lang="en-US" altLang="ko-KR" sz="8400" dirty="0" smtClean="0">
                <a:solidFill>
                  <a:schemeClr val="tx1"/>
                </a:solidFill>
              </a:rPr>
              <a:t>➭ </a:t>
            </a:r>
            <a:r>
              <a:rPr lang="en-US" sz="8400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sz="84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8400" dirty="0" smtClean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endParaRPr lang="en-US" altLang="ko-KR" sz="8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8800" dirty="0">
                <a:solidFill>
                  <a:schemeClr val="tx1"/>
                </a:solidFill>
              </a:rPr>
              <a:t>3. </a:t>
            </a:r>
            <a:r>
              <a:rPr lang="ko-KR" altLang="en-US" sz="8800" dirty="0">
                <a:solidFill>
                  <a:schemeClr val="tx1"/>
                </a:solidFill>
              </a:rPr>
              <a:t>이미지 </a:t>
            </a:r>
            <a:r>
              <a:rPr lang="ko-KR" altLang="en-US" sz="88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8800" dirty="0">
                <a:solidFill>
                  <a:schemeClr val="tx1"/>
                </a:solidFill>
              </a:rPr>
              <a:t>➭  </a:t>
            </a:r>
            <a:r>
              <a:rPr lang="en-US" altLang="ko-KR" sz="8800" dirty="0" smtClean="0">
                <a:solidFill>
                  <a:schemeClr val="tx1"/>
                </a:solidFill>
              </a:rPr>
              <a:t>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8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8800" dirty="0">
                <a:solidFill>
                  <a:schemeClr val="tx1"/>
                </a:solidFill>
              </a:rPr>
              <a:t>4.</a:t>
            </a:r>
            <a:r>
              <a:rPr lang="ko-KR" altLang="en-US" sz="8800" dirty="0">
                <a:solidFill>
                  <a:schemeClr val="tx1"/>
                </a:solidFill>
              </a:rPr>
              <a:t> 영상 </a:t>
            </a:r>
            <a:r>
              <a:rPr lang="ko-KR" altLang="en-US" sz="88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8800" dirty="0">
                <a:solidFill>
                  <a:schemeClr val="tx1"/>
                </a:solidFill>
              </a:rPr>
              <a:t>➭</a:t>
            </a:r>
            <a:r>
              <a:rPr lang="ko-KR" altLang="en-US" sz="8800" dirty="0">
                <a:solidFill>
                  <a:schemeClr val="tx1"/>
                </a:solidFill>
              </a:rPr>
              <a:t> </a:t>
            </a:r>
            <a:r>
              <a:rPr lang="en-US" altLang="ko-KR" sz="8800" dirty="0" err="1">
                <a:solidFill>
                  <a:schemeClr val="tx1"/>
                </a:solidFill>
              </a:rPr>
              <a:t>Youtube</a:t>
            </a:r>
            <a:endParaRPr lang="en-US" altLang="ko-KR" sz="88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8400" dirty="0" smtClean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en-US" sz="8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://www.youtube.com/watch?v=zn7Zd-IBKQ0</a:t>
            </a:r>
            <a:endParaRPr lang="en-US" sz="84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8400" dirty="0" smtClean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en-US" sz="84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://www.youtube.com/watch?v=StKNiYbB8Iw</a:t>
            </a:r>
            <a:endParaRPr lang="en-US" sz="8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2"/>
            <a:ext cx="8229600" cy="70652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P. </a:t>
            </a:r>
            <a:r>
              <a:rPr kumimoji="1" lang="en-US" altLang="ko-KR" sz="3600" dirty="0" smtClean="0"/>
              <a:t>100</a:t>
            </a:r>
            <a:r>
              <a:rPr kumimoji="1" lang="ko-KR" altLang="en-US" sz="3600" dirty="0" smtClean="0"/>
              <a:t>을 </a:t>
            </a:r>
            <a:r>
              <a:rPr kumimoji="1" lang="ko-KR" altLang="en-US" sz="3600" dirty="0"/>
              <a:t>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pic>
        <p:nvPicPr>
          <p:cNvPr id="4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6B4A8216-E6B5-1B43-9D2B-A245827FC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124744"/>
            <a:ext cx="8229599" cy="5184575"/>
          </a:xfr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B3324DF3-A5B5-1345-8386-48308DB3BC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100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FECC10BB-AB6E-1142-8822-3A47F4445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6712"/>
            <a:ext cx="8291264" cy="5223317"/>
          </a:xfrm>
        </p:spPr>
      </p:pic>
      <p:pic>
        <p:nvPicPr>
          <p:cNvPr id="7" name="Track 034.mp3" descr="Track 034.mp3">
            <a:hlinkClick r:id="" action="ppaction://media"/>
            <a:extLst>
              <a:ext uri="{FF2B5EF4-FFF2-40B4-BE49-F238E27FC236}">
                <a16:creationId xmlns:a16="http://schemas.microsoft.com/office/drawing/2014/main" xmlns="" id="{76A59455-06DA-7A46-8CA6-6BA1655C0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01860" y="803876"/>
            <a:ext cx="812800" cy="81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0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101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E6C44FD-177D-FE4E-94C3-5CA5CC34B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52736"/>
            <a:ext cx="8147248" cy="5112568"/>
          </a:xfr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FB311B-80B8-C248-BF22-594F753C3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57E3B1D8-1BBB-4E47-8587-949F4002A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63" y="274638"/>
            <a:ext cx="8138273" cy="5851525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DE150A01-45EC-1049-9472-E7CCD2A4AD36}"/>
              </a:ext>
            </a:extLst>
          </p:cNvPr>
          <p:cNvCxnSpPr>
            <a:cxnSpLocks/>
          </p:cNvCxnSpPr>
          <p:nvPr/>
        </p:nvCxnSpPr>
        <p:spPr>
          <a:xfrm>
            <a:off x="2123728" y="3200400"/>
            <a:ext cx="4464496" cy="9785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6F90E381-55FB-694F-BD50-00FB0B5BB146}"/>
              </a:ext>
            </a:extLst>
          </p:cNvPr>
          <p:cNvCxnSpPr/>
          <p:nvPr/>
        </p:nvCxnSpPr>
        <p:spPr>
          <a:xfrm flipH="1">
            <a:off x="3066188" y="3200400"/>
            <a:ext cx="792088" cy="8046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2BCCA94B-1ACD-E144-9D1A-8A85AA996A98}"/>
              </a:ext>
            </a:extLst>
          </p:cNvPr>
          <p:cNvCxnSpPr/>
          <p:nvPr/>
        </p:nvCxnSpPr>
        <p:spPr>
          <a:xfrm>
            <a:off x="5868144" y="3200400"/>
            <a:ext cx="720080" cy="8046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96A6E229-743B-DA45-9A36-E8B367E98CA1}"/>
              </a:ext>
            </a:extLst>
          </p:cNvPr>
          <p:cNvCxnSpPr/>
          <p:nvPr/>
        </p:nvCxnSpPr>
        <p:spPr>
          <a:xfrm flipH="1">
            <a:off x="3419872" y="3200400"/>
            <a:ext cx="4320480" cy="8046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EA58D255-2F9A-CE46-8592-940464390195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7464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156052"/>
            <a:ext cx="8229600" cy="2190975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ko-KR" altLang="en-US" dirty="0" smtClean="0"/>
              <a:t>  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12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환경을 보호하려면</a:t>
            </a:r>
            <a:r>
              <a:rPr kumimoji="1" lang="en-US" altLang="ko-KR" dirty="0"/>
              <a:t>?”</a:t>
            </a:r>
          </a:p>
          <a:p>
            <a:pPr marL="0" indent="0" algn="ctr">
              <a:buNone/>
              <a:defRPr/>
            </a:pPr>
            <a:r>
              <a:rPr lang="ko-KR" altLang="en-US" dirty="0"/>
              <a:t>      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gg.gg/i69uh</a:t>
            </a: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ko-KR" dirty="0"/>
          </a:p>
          <a:p>
            <a:pPr marL="0" indent="0" algn="ctr">
              <a:buNone/>
              <a:defRPr/>
            </a:pPr>
            <a:endParaRPr lang="en-US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smtClean="0">
                <a:latin typeface="Gill Sans"/>
                <a:cs typeface="Gill Sans"/>
                <a:sym typeface="Gill Sans"/>
              </a:rPr>
              <a:t>복습하기</a:t>
            </a:r>
            <a:r>
              <a:rPr lang="en-US" altLang="ko-KR" dirty="0" smtClean="0">
                <a:latin typeface="Gill Sans"/>
                <a:cs typeface="Gill Sans"/>
                <a:sym typeface="Gill Sans"/>
              </a:rPr>
              <a:t>:</a:t>
            </a:r>
            <a:r>
              <a:rPr lang="ko-KR" altLang="en-US" dirty="0" smtClean="0"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 smtClean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 smtClean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 </a:t>
            </a:r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 err="1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려면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315617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ko-KR" altLang="en-US" sz="2400" dirty="0"/>
              <a:t>어떤 행동을 할 의도나 의향이 있음을 가정할 때 사용</a:t>
            </a: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400" dirty="0"/>
              <a:t>This is used to assume one’s willingness or intention of an action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빨리 나</a:t>
            </a:r>
            <a:r>
              <a:rPr lang="ko-KR" altLang="en-US" sz="2400" b="1" u="sng" dirty="0">
                <a:solidFill>
                  <a:srgbClr val="0070C0"/>
                </a:solidFill>
              </a:rPr>
              <a:t>으려면</a:t>
            </a:r>
            <a:r>
              <a:rPr lang="ko-KR" altLang="en-US" sz="2400" dirty="0"/>
              <a:t> 약을 먹어야 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Wingdings" pitchFamily="2" charset="2"/>
              <a:buChar char="q"/>
            </a:pPr>
            <a:endParaRPr lang="en-US" altLang="ko-KR" sz="24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8B0B97DF-07E4-1D41-8AF5-30C8867B3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955476"/>
              </p:ext>
            </p:extLst>
          </p:nvPr>
        </p:nvGraphicFramePr>
        <p:xfrm>
          <a:off x="703955" y="4005064"/>
          <a:ext cx="7776864" cy="1523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893">
                  <a:extLst>
                    <a:ext uri="{9D8B030D-6E8A-4147-A177-3AD203B41FA5}">
                      <a16:colId xmlns:a16="http://schemas.microsoft.com/office/drawing/2014/main" xmlns="" val="2929431930"/>
                    </a:ext>
                  </a:extLst>
                </a:gridCol>
                <a:gridCol w="2147582">
                  <a:extLst>
                    <a:ext uri="{9D8B030D-6E8A-4147-A177-3AD203B41FA5}">
                      <a16:colId xmlns:a16="http://schemas.microsoft.com/office/drawing/2014/main" xmlns="" val="1739693183"/>
                    </a:ext>
                  </a:extLst>
                </a:gridCol>
                <a:gridCol w="3129389">
                  <a:extLst>
                    <a:ext uri="{9D8B030D-6E8A-4147-A177-3AD203B41FA5}">
                      <a16:colId xmlns:a16="http://schemas.microsoft.com/office/drawing/2014/main" xmlns="" val="1522378609"/>
                    </a:ext>
                  </a:extLst>
                </a:gridCol>
              </a:tblGrid>
              <a:tr h="76180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  O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 smtClean="0"/>
                        <a:t>-</a:t>
                      </a:r>
                      <a:r>
                        <a:rPr lang="ko-KR" altLang="en-US" sz="2400" dirty="0" smtClean="0"/>
                        <a:t> </a:t>
                      </a:r>
                      <a:r>
                        <a:rPr lang="ko-KR" altLang="en-US" sz="2400" dirty="0"/>
                        <a:t>으려면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먹으려면</a:t>
                      </a:r>
                      <a:r>
                        <a:rPr lang="en-US" altLang="ko-KR" sz="2400" dirty="0"/>
                        <a:t>,</a:t>
                      </a:r>
                      <a:r>
                        <a:rPr lang="ko-KR" altLang="en-US" sz="2400" dirty="0"/>
                        <a:t> 들으려면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162089"/>
                  </a:ext>
                </a:extLst>
              </a:tr>
              <a:tr h="76180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받침 </a:t>
                      </a:r>
                      <a:r>
                        <a:rPr lang="en-US" altLang="ko-KR" sz="2400" dirty="0"/>
                        <a:t> X, </a:t>
                      </a:r>
                      <a:r>
                        <a:rPr lang="ko-KR" altLang="en-US" sz="2400" dirty="0" smtClean="0"/>
                        <a:t>ㄹ받침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 smtClean="0"/>
                        <a:t> </a:t>
                      </a:r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 err="1"/>
                        <a:t>려면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가려면</a:t>
                      </a:r>
                      <a:r>
                        <a:rPr lang="en-US" altLang="ko-KR" sz="2400" dirty="0"/>
                        <a:t>,</a:t>
                      </a:r>
                      <a:r>
                        <a:rPr lang="ko-KR" altLang="en-US" sz="2400" dirty="0"/>
                        <a:t> 살려면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6046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4820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1230</Words>
  <Application>Microsoft Office PowerPoint</Application>
  <PresentationFormat>On-screen Show (4:3)</PresentationFormat>
  <Paragraphs>283</Paragraphs>
  <Slides>39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Gill Sans</vt:lpstr>
      <vt:lpstr>Gulim</vt:lpstr>
      <vt:lpstr>Gulim</vt:lpstr>
      <vt:lpstr>맑은 고딕</vt:lpstr>
      <vt:lpstr>MS PGothic</vt:lpstr>
      <vt:lpstr>Arial</vt:lpstr>
      <vt:lpstr>Calibri</vt:lpstr>
      <vt:lpstr>Palatino Linotype</vt:lpstr>
      <vt:lpstr>Tahoma</vt:lpstr>
      <vt:lpstr>Times New Roman</vt:lpstr>
      <vt:lpstr>Wingdings</vt:lpstr>
      <vt:lpstr>Default Design</vt:lpstr>
      <vt:lpstr>     재외동포를 위한 한국어 (영어권)   3-2 </vt:lpstr>
      <vt:lpstr>재외동포를 위한 한국어 3-2   12과  환경을 보호하려면? ‘To protect the environment?’  </vt:lpstr>
      <vt:lpstr>이야기해 보세요! </vt:lpstr>
      <vt:lpstr>교과서 P. 100을 펴세요.</vt:lpstr>
      <vt:lpstr> 교과서 P. 100을 펴세요.</vt:lpstr>
      <vt:lpstr>새 단어 P. 101</vt:lpstr>
      <vt:lpstr>PowerPoint Presentation</vt:lpstr>
      <vt:lpstr>Quizlet 단어연습 </vt:lpstr>
      <vt:lpstr>복습하기: - (으)려면</vt:lpstr>
      <vt:lpstr>PowerPoint Presentation</vt:lpstr>
      <vt:lpstr>PowerPoint Presentation</vt:lpstr>
      <vt:lpstr>PowerPoint Presentation</vt:lpstr>
      <vt:lpstr>PowerPoint Presentation</vt:lpstr>
      <vt:lpstr>복습: - 지 말고</vt:lpstr>
      <vt:lpstr>PowerPoint Presentation</vt:lpstr>
      <vt:lpstr>복습: - 기 때문에</vt:lpstr>
      <vt:lpstr>PowerPoint Presentation</vt:lpstr>
      <vt:lpstr>연습해요   P. 102</vt:lpstr>
      <vt:lpstr>써 보세요</vt:lpstr>
      <vt:lpstr>생활 속 환경보호 실천 방법</vt:lpstr>
      <vt:lpstr>말해 보세요    P.103</vt:lpstr>
      <vt:lpstr>PowerPoint Presentation</vt:lpstr>
      <vt:lpstr>들어 보세요</vt:lpstr>
      <vt:lpstr>PowerPoint Presentation</vt:lpstr>
      <vt:lpstr>읽어 보세요</vt:lpstr>
      <vt:lpstr>써 보세요</vt:lpstr>
      <vt:lpstr>써 보세요</vt:lpstr>
      <vt:lpstr>글쓰기 (과제)</vt:lpstr>
      <vt:lpstr>&lt;지구가 아프대요&gt;  (영상)</vt:lpstr>
      <vt:lpstr>         &lt;지구가 아프대요&gt;  (쓰기 숙제)</vt:lpstr>
      <vt:lpstr>문화를 배워요</vt:lpstr>
      <vt:lpstr> Workbook P. 46-47 (숙제) (정답은 워크북 P.65 참조하세요) </vt:lpstr>
      <vt:lpstr>PowerPoint Presentation</vt:lpstr>
      <vt:lpstr>PowerPoint Presentation</vt:lpstr>
      <vt:lpstr>PowerPoint Presentation</vt:lpstr>
      <vt:lpstr>Quizlet 단어연습 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393</cp:revision>
  <dcterms:created xsi:type="dcterms:W3CDTF">2008-02-12T07:53:45Z</dcterms:created>
  <dcterms:modified xsi:type="dcterms:W3CDTF">2020-05-27T15:51:00Z</dcterms:modified>
</cp:coreProperties>
</file>